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68"/>
  </p:notesMasterIdLst>
  <p:handoutMasterIdLst>
    <p:handoutMasterId r:id="rId69"/>
  </p:handoutMasterIdLst>
  <p:sldIdLst>
    <p:sldId id="256" r:id="rId10"/>
    <p:sldId id="374" r:id="rId11"/>
    <p:sldId id="1331" r:id="rId12"/>
    <p:sldId id="1435" r:id="rId13"/>
    <p:sldId id="1461" r:id="rId14"/>
    <p:sldId id="1436" r:id="rId15"/>
    <p:sldId id="1115" r:id="rId16"/>
    <p:sldId id="1439" r:id="rId17"/>
    <p:sldId id="1403" r:id="rId18"/>
    <p:sldId id="1363" r:id="rId19"/>
    <p:sldId id="1364" r:id="rId20"/>
    <p:sldId id="1440" r:id="rId21"/>
    <p:sldId id="1404" r:id="rId22"/>
    <p:sldId id="1405" r:id="rId23"/>
    <p:sldId id="1406" r:id="rId24"/>
    <p:sldId id="1441" r:id="rId25"/>
    <p:sldId id="1443" r:id="rId26"/>
    <p:sldId id="1449" r:id="rId27"/>
    <p:sldId id="1414" r:id="rId28"/>
    <p:sldId id="1444" r:id="rId29"/>
    <p:sldId id="1446" r:id="rId30"/>
    <p:sldId id="1410" r:id="rId31"/>
    <p:sldId id="1408" r:id="rId32"/>
    <p:sldId id="1409" r:id="rId33"/>
    <p:sldId id="1411" r:id="rId34"/>
    <p:sldId id="1447" r:id="rId35"/>
    <p:sldId id="1412" r:id="rId36"/>
    <p:sldId id="1448" r:id="rId37"/>
    <p:sldId id="1413" r:id="rId38"/>
    <p:sldId id="1450" r:id="rId39"/>
    <p:sldId id="1415" r:id="rId40"/>
    <p:sldId id="1451" r:id="rId41"/>
    <p:sldId id="1417" r:id="rId42"/>
    <p:sldId id="1418" r:id="rId43"/>
    <p:sldId id="1419" r:id="rId44"/>
    <p:sldId id="1460" r:id="rId45"/>
    <p:sldId id="1329" r:id="rId46"/>
    <p:sldId id="1452" r:id="rId47"/>
    <p:sldId id="1423" r:id="rId48"/>
    <p:sldId id="1382" r:id="rId49"/>
    <p:sldId id="1383" r:id="rId50"/>
    <p:sldId id="1384" r:id="rId51"/>
    <p:sldId id="1385" r:id="rId52"/>
    <p:sldId id="1424" r:id="rId53"/>
    <p:sldId id="1425" r:id="rId54"/>
    <p:sldId id="1388" r:id="rId55"/>
    <p:sldId id="1456" r:id="rId56"/>
    <p:sldId id="1420" r:id="rId57"/>
    <p:sldId id="1428" r:id="rId58"/>
    <p:sldId id="1429" r:id="rId59"/>
    <p:sldId id="1457" r:id="rId60"/>
    <p:sldId id="1430" r:id="rId61"/>
    <p:sldId id="1431" r:id="rId62"/>
    <p:sldId id="1433" r:id="rId63"/>
    <p:sldId id="1432" r:id="rId64"/>
    <p:sldId id="1434" r:id="rId65"/>
    <p:sldId id="1400" r:id="rId66"/>
    <p:sldId id="1458"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71E47A2-0D2D-C245-91DC-6A753EC149BD}">
          <p14:sldIdLst>
            <p14:sldId id="256"/>
            <p14:sldId id="374"/>
            <p14:sldId id="1331"/>
            <p14:sldId id="1435"/>
            <p14:sldId id="1461"/>
            <p14:sldId id="1436"/>
            <p14:sldId id="1115"/>
            <p14:sldId id="1439"/>
            <p14:sldId id="1403"/>
            <p14:sldId id="1363"/>
            <p14:sldId id="1364"/>
            <p14:sldId id="1440"/>
            <p14:sldId id="1404"/>
            <p14:sldId id="1405"/>
            <p14:sldId id="1406"/>
            <p14:sldId id="1441"/>
            <p14:sldId id="1443"/>
            <p14:sldId id="1449"/>
            <p14:sldId id="1414"/>
            <p14:sldId id="1444"/>
            <p14:sldId id="1446"/>
            <p14:sldId id="1410"/>
            <p14:sldId id="1408"/>
            <p14:sldId id="1409"/>
            <p14:sldId id="1411"/>
            <p14:sldId id="1447"/>
            <p14:sldId id="1412"/>
            <p14:sldId id="1448"/>
            <p14:sldId id="1413"/>
            <p14:sldId id="1450"/>
          </p14:sldIdLst>
        </p14:section>
        <p14:section name="无标题节" id="{C68D7984-28C9-744E-987F-41223AE520EB}">
          <p14:sldIdLst>
            <p14:sldId id="1415"/>
            <p14:sldId id="1451"/>
            <p14:sldId id="1417"/>
            <p14:sldId id="1418"/>
            <p14:sldId id="1419"/>
            <p14:sldId id="1460"/>
            <p14:sldId id="1329"/>
            <p14:sldId id="1452"/>
            <p14:sldId id="1423"/>
            <p14:sldId id="1382"/>
            <p14:sldId id="1383"/>
            <p14:sldId id="1384"/>
            <p14:sldId id="1385"/>
            <p14:sldId id="1424"/>
            <p14:sldId id="1425"/>
            <p14:sldId id="1388"/>
            <p14:sldId id="1456"/>
            <p14:sldId id="1420"/>
            <p14:sldId id="1428"/>
            <p14:sldId id="1429"/>
            <p14:sldId id="1457"/>
            <p14:sldId id="1430"/>
            <p14:sldId id="1431"/>
            <p14:sldId id="1433"/>
            <p14:sldId id="1432"/>
            <p14:sldId id="1434"/>
            <p14:sldId id="1400"/>
            <p14:sldId id="14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AE1221"/>
    <a:srgbClr val="005EA4"/>
    <a:srgbClr val="66FF99"/>
    <a:srgbClr val="B8E08C"/>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215" autoAdjust="0"/>
    <p:restoredTop sz="91616" autoAdjust="0"/>
  </p:normalViewPr>
  <p:slideViewPr>
    <p:cSldViewPr>
      <p:cViewPr varScale="1">
        <p:scale>
          <a:sx n="86" d="100"/>
          <a:sy n="86" d="100"/>
        </p:scale>
        <p:origin x="768" y="38"/>
      </p:cViewPr>
      <p:guideLst>
        <p:guide orient="horz" pos="2160"/>
        <p:guide pos="2880"/>
      </p:guideLst>
    </p:cSldViewPr>
  </p:slideViewPr>
  <p:outlineViewPr>
    <p:cViewPr>
      <p:scale>
        <a:sx n="33" d="100"/>
        <a:sy n="33" d="100"/>
      </p:scale>
      <p:origin x="0" y="25542"/>
    </p:cViewPr>
  </p:outlineViewPr>
  <p:notesTextViewPr>
    <p:cViewPr>
      <p:scale>
        <a:sx n="1" d="1"/>
        <a:sy n="1" d="1"/>
      </p:scale>
      <p:origin x="0" y="0"/>
    </p:cViewPr>
  </p:notesTextViewPr>
  <p:sorterViewPr>
    <p:cViewPr>
      <p:scale>
        <a:sx n="80" d="100"/>
        <a:sy n="80" d="100"/>
      </p:scale>
      <p:origin x="0" y="0"/>
    </p:cViewPr>
  </p:sorterViewPr>
  <p:notesViewPr>
    <p:cSldViewPr>
      <p:cViewPr>
        <p:scale>
          <a:sx n="60" d="100"/>
          <a:sy n="60" d="100"/>
        </p:scale>
        <p:origin x="-2748" y="2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11/9/2022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11/9/2022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791200" cy="4114800"/>
          </a:xfrm>
        </p:spPr>
        <p:txBody>
          <a:bodyPr/>
          <a:lstStyle/>
          <a:p>
            <a:pPr eaLnBrk="1" hangingPunct="1"/>
            <a:r>
              <a:rPr lang="en-US" sz="1200" dirty="0"/>
              <a:t>It would be helpful to have your students bring their calculators to class for this chapter so they can practice calculating real and nominal GDP and so forth.  </a:t>
            </a:r>
          </a:p>
          <a:p>
            <a:pPr eaLnBrk="1" hangingPunct="1"/>
            <a:endParaRPr lang="en-US" sz="1200" dirty="0"/>
          </a:p>
          <a:p>
            <a:pPr eaLnBrk="1" hangingPunct="1"/>
            <a:r>
              <a:rPr lang="en-US" sz="1200" dirty="0"/>
              <a:t>This is the first purely macro chapter in the textbook.  It covers the definition of GDP, the spending components of GDP, real vs. nominal GDP, the GDP deflator, and why GDP is a useful but not perfect measure of a nation’s well-being.</a:t>
            </a:r>
          </a:p>
        </p:txBody>
      </p:sp>
      <p:sp>
        <p:nvSpPr>
          <p:cNvPr id="4" name="Slide Number Placeholder 3"/>
          <p:cNvSpPr>
            <a:spLocks noGrp="1"/>
          </p:cNvSpPr>
          <p:nvPr>
            <p:ph type="sldNum" sz="quarter" idx="10"/>
          </p:nvPr>
        </p:nvSpPr>
        <p:spPr/>
        <p:txBody>
          <a:bodyPr/>
          <a:lstStyle/>
          <a:p>
            <a:fld id="{2CAF6792-DBE1-4461-97FA-F85A7B48814E}" type="slidenum">
              <a:rPr lang="en-US" smtClean="0"/>
              <a:t>1</a:t>
            </a:fld>
            <a:endParaRPr lang="en-US" dirty="0"/>
          </a:p>
        </p:txBody>
      </p:sp>
    </p:spTree>
    <p:extLst>
      <p:ext uri="{BB962C8B-B14F-4D97-AF65-F5344CB8AC3E}">
        <p14:creationId xmlns:p14="http://schemas.microsoft.com/office/powerpoint/2010/main" val="408867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x</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x</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x</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22</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23</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24</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174175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Each of the four components is defined and discussed in detail on the following slides.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900316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Mostly, the term “consumption” refers to what students probably already think of as total consumer spending.  The note about the treatment of owner-occupied housing is an exception, and some of the test bank questions are designed to see if students remember this exception.  </a:t>
            </a:r>
          </a:p>
          <a:p>
            <a:pPr eaLnBrk="1" hangingPunct="1"/>
            <a:endParaRPr lang="en-US" dirty="0"/>
          </a:p>
          <a:p>
            <a:pPr eaLnBrk="1" hangingPunct="1"/>
            <a:r>
              <a:rPr lang="en-US" dirty="0"/>
              <a:t>(For more on this issue, see the notes accompanying the following slide.) </a:t>
            </a:r>
          </a:p>
        </p:txBody>
      </p:sp>
      <p:sp>
        <p:nvSpPr>
          <p:cNvPr id="4" name="Slide Number Placeholder 3"/>
          <p:cNvSpPr>
            <a:spLocks noGrp="1"/>
          </p:cNvSpPr>
          <p:nvPr>
            <p:ph type="sldNum" sz="quarter" idx="10"/>
          </p:nvPr>
        </p:nvSpPr>
        <p:spPr/>
        <p:txBody>
          <a:bodyPr/>
          <a:lstStyle/>
          <a:p>
            <a:fld id="{2CAF6792-DBE1-4461-97FA-F85A7B48814E}" type="slidenum">
              <a:rPr lang="en-US" smtClean="0"/>
              <a:t>29</a:t>
            </a:fld>
            <a:endParaRPr lang="en-US"/>
          </a:p>
        </p:txBody>
      </p:sp>
    </p:spTree>
    <p:extLst>
      <p:ext uri="{BB962C8B-B14F-4D97-AF65-F5344CB8AC3E}">
        <p14:creationId xmlns:p14="http://schemas.microsoft.com/office/powerpoint/2010/main" val="543941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the treatment of owner-occupied housing:</a:t>
            </a:r>
          </a:p>
          <a:p>
            <a:endParaRPr lang="en-US" dirty="0"/>
          </a:p>
          <a:p>
            <a:r>
              <a:rPr lang="en-US" dirty="0"/>
              <a:t>In the national income and product accounts, a house is considered a piece of capital that is used to produce a flow of services—housing services.  </a:t>
            </a:r>
          </a:p>
          <a:p>
            <a:endParaRPr lang="en-US" dirty="0"/>
          </a:p>
          <a:p>
            <a:r>
              <a:rPr lang="en-US" dirty="0"/>
              <a:t>When a consumer (as a tenant) rents a house or apartment, the consumer is buying housing services.  These services are considered consumption, so the price paid for these services – rent – is counted in the “consumption” component of GDP .  </a:t>
            </a:r>
          </a:p>
          <a:p>
            <a:endParaRPr lang="en-US" dirty="0"/>
          </a:p>
          <a:p>
            <a:r>
              <a:rPr lang="en-US" dirty="0"/>
              <a:t>When someone buys a new house to live in, she is both a producer and a consumer.  As a producer, she has made an investment (the purchase of the house) that will produce a service.  She is also the consumer of this service, which is valued at the market rental rate for that type of house.  So, the accounting conventions treat this situation as if the person is her own landlord and rents the house to/from herself.  </a:t>
            </a:r>
          </a:p>
          <a:p>
            <a:endParaRPr lang="en-US" dirty="0"/>
          </a:p>
          <a:p>
            <a:r>
              <a:rPr lang="en-US" dirty="0"/>
              <a:t>When students begin to understand this, they may wonder why certain other goods (like cars) that produce a flow of consumer services are not also treated this way.  There really is no good answer.  It’s just a convention of the national income and product accounts. </a:t>
            </a:r>
          </a:p>
        </p:txBody>
      </p:sp>
      <p:sp>
        <p:nvSpPr>
          <p:cNvPr id="4" name="Slide Number Placeholder 3"/>
          <p:cNvSpPr>
            <a:spLocks noGrp="1"/>
          </p:cNvSpPr>
          <p:nvPr>
            <p:ph type="sldNum" sz="quarter" idx="10"/>
          </p:nvPr>
        </p:nvSpPr>
        <p:spPr/>
        <p:txBody>
          <a:bodyPr/>
          <a:lstStyle/>
          <a:p>
            <a:fld id="{2CAF6792-DBE1-4461-97FA-F85A7B48814E}" type="slidenum">
              <a:rPr lang="en-US" smtClean="0"/>
              <a:t>31</a:t>
            </a:fld>
            <a:endParaRPr lang="en-US"/>
          </a:p>
        </p:txBody>
      </p:sp>
    </p:spTree>
    <p:extLst>
      <p:ext uri="{BB962C8B-B14F-4D97-AF65-F5344CB8AC3E}">
        <p14:creationId xmlns:p14="http://schemas.microsoft.com/office/powerpoint/2010/main" val="1224209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might tell your students that transfer payments, like Social Security checks, are excluded from G to avoid double-counting:  retired persons spend part or all of their Social Security benefits on food, rent, prescriptions, and so forth, all of which count in consumption.  If we also counted the Social Security check as part of G, then the same money would be counted twice, which would make GDP look bigger than it really is.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33</a:t>
            </a:fld>
            <a:endParaRPr lang="en-US"/>
          </a:p>
        </p:txBody>
      </p:sp>
    </p:spTree>
    <p:extLst>
      <p:ext uri="{BB962C8B-B14F-4D97-AF65-F5344CB8AC3E}">
        <p14:creationId xmlns:p14="http://schemas.microsoft.com/office/powerpoint/2010/main" val="38916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 “net” in “net exports” refers to the fact that we are subtracting imports from exports.  This subtraction is important, because imports are also counted in the other components of GDP; failing to subtract them would cause GDP to measure not just the value of goods produced domestically, but also goods produced abroad and imported.  </a:t>
            </a:r>
          </a:p>
          <a:p>
            <a:pPr eaLnBrk="1" hangingPunct="1"/>
            <a:endParaRPr lang="en-US" dirty="0"/>
          </a:p>
          <a:p>
            <a:pPr eaLnBrk="1" hangingPunct="1"/>
            <a:r>
              <a:rPr lang="en-US" dirty="0"/>
              <a:t>For example, if a consumer spends $100 on a DVD player imported from Japan, that $100 counts in “consumption,” even though the player was not produced domestically.  We subtract off that $100 import so that GDP ends up including the value of only domestically-produced goods and services.  </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34</a:t>
            </a:fld>
            <a:endParaRPr lang="en-US"/>
          </a:p>
        </p:txBody>
      </p:sp>
    </p:spTree>
    <p:extLst>
      <p:ext uri="{BB962C8B-B14F-4D97-AF65-F5344CB8AC3E}">
        <p14:creationId xmlns:p14="http://schemas.microsoft.com/office/powerpoint/2010/main" val="2406005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An updated version of Table 1 in this chapter of the textbook.  </a:t>
            </a:r>
          </a:p>
          <a:p>
            <a:pPr eaLnBrk="1" hangingPunct="1"/>
            <a:r>
              <a:rPr lang="en-US" dirty="0"/>
              <a:t>Source for data on GDP &amp; components:  https://fred.stlouisfed.org/series/PCECA: Table 1.1.5</a:t>
            </a:r>
          </a:p>
          <a:p>
            <a:pPr eaLnBrk="1" hangingPunct="1"/>
            <a:r>
              <a:rPr lang="en-US" dirty="0"/>
              <a:t>Source for population data (used to calculate the per capita figures): http://research.stlouisfed.org/fred2/series/POPTHM?cid=104 (</a:t>
            </a:r>
          </a:p>
          <a:p>
            <a:pPr eaLnBrk="1" hangingPunct="1"/>
            <a:r>
              <a:rPr lang="en-US" dirty="0"/>
              <a:t>Original source: U.S. Department of Commerce: Census Bureau, www.census.gov</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35</a:t>
            </a:fld>
            <a:endParaRPr lang="en-US"/>
          </a:p>
        </p:txBody>
      </p:sp>
    </p:spTree>
    <p:extLst>
      <p:ext uri="{BB962C8B-B14F-4D97-AF65-F5344CB8AC3E}">
        <p14:creationId xmlns:p14="http://schemas.microsoft.com/office/powerpoint/2010/main" val="1608137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Suggestion:  Show these questions, and give your students 1–3 minutes to formulate their answers.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Ask for someone to volunteer his or her response.  Then show the answers on the next two slides.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37</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inflation can distort economic variables like GDP, we have two versions of GDP.</a:t>
            </a:r>
          </a:p>
        </p:txBody>
      </p:sp>
      <p:sp>
        <p:nvSpPr>
          <p:cNvPr id="4" name="Slide Number Placeholder 3"/>
          <p:cNvSpPr>
            <a:spLocks noGrp="1"/>
          </p:cNvSpPr>
          <p:nvPr>
            <p:ph type="sldNum" sz="quarter" idx="10"/>
          </p:nvPr>
        </p:nvSpPr>
        <p:spPr/>
        <p:txBody>
          <a:bodyPr/>
          <a:lstStyle/>
          <a:p>
            <a:fld id="{2CAF6792-DBE1-4461-97FA-F85A7B48814E}" type="slidenum">
              <a:rPr lang="en-US" smtClean="0"/>
              <a:t>39</a:t>
            </a:fld>
            <a:endParaRPr lang="en-US"/>
          </a:p>
        </p:txBody>
      </p:sp>
    </p:spTree>
    <p:extLst>
      <p:ext uri="{BB962C8B-B14F-4D97-AF65-F5344CB8AC3E}">
        <p14:creationId xmlns:p14="http://schemas.microsoft.com/office/powerpoint/2010/main" val="26926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FEAE00-0275-420D-86AA-627A26C47865}" type="slidenum">
              <a:rPr lang="en-US" smtClean="0"/>
              <a:pPr/>
              <a:t>40</a:t>
            </a:fld>
            <a:endParaRPr lang="en-US"/>
          </a:p>
        </p:txBody>
      </p:sp>
      <p:sp>
        <p:nvSpPr>
          <p:cNvPr id="7782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4E68EA-73B5-44B9-B045-6F716BE75D5D}" type="slidenum">
              <a:rPr lang="en-US" sz="1200">
                <a:cs typeface="Arial" charset="0"/>
              </a:rPr>
              <a:pPr algn="r"/>
              <a:t>40</a:t>
            </a:fld>
            <a:endParaRPr lang="en-US" sz="1200">
              <a:cs typeface="Arial" charset="0"/>
            </a:endParaRPr>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a:lstStyle/>
          <a:p>
            <a:pPr eaLnBrk="1" hangingPunct="1"/>
            <a:r>
              <a:rPr lang="en-US" dirty="0"/>
              <a:t>This example is similar to that in the text, but using different goods and different numerical values. </a:t>
            </a:r>
          </a:p>
          <a:p>
            <a:pPr eaLnBrk="1" hangingPunct="1"/>
            <a:endParaRPr lang="en-US" dirty="0"/>
          </a:p>
          <a:p>
            <a:pPr eaLnBrk="1" hangingPunct="1"/>
            <a:r>
              <a:rPr lang="en-US" dirty="0"/>
              <a:t>Suggestion:  Ask your students to compute nominal GDP in each year before revealing the answers.  Ask them to compute the rate of increase before revealing the answers.  </a:t>
            </a:r>
          </a:p>
          <a:p>
            <a:pPr eaLnBrk="1" hangingPunct="1"/>
            <a:endParaRPr lang="en-US" dirty="0"/>
          </a:p>
          <a:p>
            <a:pPr eaLnBrk="1" hangingPunct="1"/>
            <a:r>
              <a:rPr lang="en-US" dirty="0"/>
              <a:t>In this example, nominal GDP grows for two reasons:  prices are rising, and the economy is producing a larger quantity of goods.  </a:t>
            </a:r>
          </a:p>
          <a:p>
            <a:pPr eaLnBrk="1" hangingPunct="1"/>
            <a:endParaRPr lang="en-US" dirty="0"/>
          </a:p>
          <a:p>
            <a:pPr eaLnBrk="1" hangingPunct="1"/>
            <a:r>
              <a:rPr lang="en-US" dirty="0"/>
              <a:t>Thinking of nominal GDP as total income, the increases in income will overstate the increases in society’s well-being because part of these increases are due to inflation.  </a:t>
            </a:r>
          </a:p>
          <a:p>
            <a:pPr eaLnBrk="1" hangingPunct="1"/>
            <a:endParaRPr lang="en-US" dirty="0"/>
          </a:p>
          <a:p>
            <a:pPr eaLnBrk="1" hangingPunct="1"/>
            <a:r>
              <a:rPr lang="en-US" dirty="0"/>
              <a:t>We need a way to take out the effects of inflation, to see how much people’s incomes are growing in purchasing power terms.  That is the job of real GDP.  </a:t>
            </a:r>
          </a:p>
        </p:txBody>
      </p:sp>
    </p:spTree>
    <p:extLst>
      <p:ext uri="{BB962C8B-B14F-4D97-AF65-F5344CB8AC3E}">
        <p14:creationId xmlns:p14="http://schemas.microsoft.com/office/powerpoint/2010/main" val="589970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BEB5C56-A1B9-45B5-8BFE-5E761CF8709B}" type="slidenum">
              <a:rPr lang="en-US" smtClean="0"/>
              <a:pPr/>
              <a:t>41</a:t>
            </a:fld>
            <a:endParaRPr lang="en-US"/>
          </a:p>
        </p:txBody>
      </p:sp>
      <p:sp>
        <p:nvSpPr>
          <p:cNvPr id="7885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BE7C9B6-8A36-47A0-9D90-B24641455ACE}" type="slidenum">
              <a:rPr lang="en-US" sz="1200">
                <a:cs typeface="Arial" charset="0"/>
              </a:rPr>
              <a:pPr algn="r"/>
              <a:t>41</a:t>
            </a:fld>
            <a:endParaRPr lang="en-US" sz="1200">
              <a:cs typeface="Arial"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noFill/>
          <a:ln/>
        </p:spPr>
        <p:txBody>
          <a:bodyPr/>
          <a:lstStyle/>
          <a:p>
            <a:pPr eaLnBrk="1" hangingPunct="1"/>
            <a:r>
              <a:rPr lang="en-US"/>
              <a:t>This example shows that real GDP in every year is constructed using the prices of the base year and that the base year doesn’t change.   </a:t>
            </a:r>
          </a:p>
          <a:p>
            <a:pPr eaLnBrk="1" hangingPunct="1"/>
            <a:endParaRPr lang="en-US"/>
          </a:p>
          <a:p>
            <a:pPr eaLnBrk="1" hangingPunct="1"/>
            <a:r>
              <a:rPr lang="en-US"/>
              <a:t>The growth rate of real GDP from one year to the next is the answer to this question:</a:t>
            </a:r>
          </a:p>
          <a:p>
            <a:pPr eaLnBrk="1" hangingPunct="1"/>
            <a:endParaRPr lang="en-US"/>
          </a:p>
          <a:p>
            <a:pPr eaLnBrk="1" hangingPunct="1"/>
            <a:r>
              <a:rPr lang="en-US"/>
              <a:t>“How much would GDP (and hence everyone’s income) have grown if there had been zero inflation?”</a:t>
            </a:r>
          </a:p>
          <a:p>
            <a:pPr eaLnBrk="1" hangingPunct="1"/>
            <a:endParaRPr lang="en-US"/>
          </a:p>
          <a:p>
            <a:pPr eaLnBrk="1" hangingPunct="1"/>
            <a:r>
              <a:rPr lang="en-US"/>
              <a:t>Thus, real GDP is corrected for inflation.  </a:t>
            </a:r>
          </a:p>
        </p:txBody>
      </p:sp>
    </p:spTree>
    <p:extLst>
      <p:ext uri="{BB962C8B-B14F-4D97-AF65-F5344CB8AC3E}">
        <p14:creationId xmlns:p14="http://schemas.microsoft.com/office/powerpoint/2010/main" val="70792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B34B249-C959-4F98-B3F8-D212301DFE87}" type="slidenum">
              <a:rPr lang="en-US" smtClean="0"/>
              <a:pPr/>
              <a:t>42</a:t>
            </a:fld>
            <a:endParaRPr lang="en-US"/>
          </a:p>
        </p:txBody>
      </p:sp>
      <p:sp>
        <p:nvSpPr>
          <p:cNvPr id="7987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A8B718D-EDD5-4F35-8177-CA25E7014CB8}" type="slidenum">
              <a:rPr lang="en-US" sz="1200">
                <a:cs typeface="Arial" charset="0"/>
              </a:rPr>
              <a:pPr algn="r"/>
              <a:t>42</a:t>
            </a:fld>
            <a:endParaRPr lang="en-US" sz="1200">
              <a:cs typeface="Arial" charset="0"/>
            </a:endParaRPr>
          </a:p>
        </p:txBody>
      </p:sp>
      <p:sp>
        <p:nvSpPr>
          <p:cNvPr id="79876" name="Rectangle 2"/>
          <p:cNvSpPr>
            <a:spLocks noGrp="1" noRot="1" noChangeAspect="1" noChangeArrowheads="1" noTextEdit="1"/>
          </p:cNvSpPr>
          <p:nvPr>
            <p:ph type="sldImg"/>
          </p:nvPr>
        </p:nvSpPr>
        <p:spPr>
          <a:ln/>
        </p:spPr>
      </p:sp>
      <p:sp>
        <p:nvSpPr>
          <p:cNvPr id="79877" name="Rectangle 3"/>
          <p:cNvSpPr>
            <a:spLocks noGrp="1" noChangeArrowheads="1"/>
          </p:cNvSpPr>
          <p:nvPr>
            <p:ph type="body" idx="1"/>
          </p:nvPr>
        </p:nvSpPr>
        <p:spPr>
          <a:noFill/>
          <a:ln/>
        </p:spPr>
        <p:txBody>
          <a:bodyPr/>
          <a:lstStyle/>
          <a:p>
            <a:pPr eaLnBrk="1" hangingPunct="1"/>
            <a:r>
              <a:rPr lang="en-US"/>
              <a:t>The table in the top half of this slide merely summarizes the answers from the previous two slides.  This table will be used shortly to compute the growth rates in nominal and real GDP and to compute the GDP deflator and inflation rates.   </a:t>
            </a:r>
          </a:p>
        </p:txBody>
      </p:sp>
    </p:spTree>
    <p:extLst>
      <p:ext uri="{BB962C8B-B14F-4D97-AF65-F5344CB8AC3E}">
        <p14:creationId xmlns:p14="http://schemas.microsoft.com/office/powerpoint/2010/main" val="1061079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D925E22-1CDF-4218-B44C-B42D6947119A}" type="slidenum">
              <a:rPr lang="en-US" smtClean="0"/>
              <a:pPr/>
              <a:t>43</a:t>
            </a:fld>
            <a:endParaRPr lang="en-US"/>
          </a:p>
        </p:txBody>
      </p:sp>
      <p:sp>
        <p:nvSpPr>
          <p:cNvPr id="808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43666A3-9518-4D6A-8D53-11EF7FAC1443}" type="slidenum">
              <a:rPr lang="en-US" sz="1200">
                <a:cs typeface="Arial" charset="0"/>
              </a:rPr>
              <a:pPr algn="r"/>
              <a:t>43</a:t>
            </a:fld>
            <a:endParaRPr lang="en-US" sz="1200">
              <a:cs typeface="Arial"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p:spPr>
        <p:txBody>
          <a:bodyPr/>
          <a:lstStyle/>
          <a:p>
            <a:pPr eaLnBrk="1" hangingPunct="1"/>
            <a:r>
              <a:rPr lang="en-US"/>
              <a:t>Again, the growth rate of real GDP from one year to the next is the answer to this question:</a:t>
            </a:r>
          </a:p>
          <a:p>
            <a:pPr eaLnBrk="1" hangingPunct="1"/>
            <a:endParaRPr lang="en-US"/>
          </a:p>
          <a:p>
            <a:pPr eaLnBrk="1" hangingPunct="1"/>
            <a:r>
              <a:rPr lang="en-US"/>
              <a:t>“How much would GDP (and hence everyone’s income) have grown if there had been zero inflation?”</a:t>
            </a:r>
          </a:p>
          <a:p>
            <a:pPr eaLnBrk="1" hangingPunct="1"/>
            <a:endParaRPr lang="en-US"/>
          </a:p>
          <a:p>
            <a:pPr eaLnBrk="1" hangingPunct="1"/>
            <a:r>
              <a:rPr lang="en-US"/>
              <a:t>This is why real GDP is corrected for inflation.</a:t>
            </a:r>
          </a:p>
        </p:txBody>
      </p:sp>
    </p:spTree>
    <p:extLst>
      <p:ext uri="{BB962C8B-B14F-4D97-AF65-F5344CB8AC3E}">
        <p14:creationId xmlns:p14="http://schemas.microsoft.com/office/powerpoint/2010/main" val="857876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8600" y="4191000"/>
            <a:ext cx="6400800" cy="4648200"/>
          </a:xfrm>
        </p:spPr>
        <p:txBody>
          <a:bodyPr/>
          <a:lstStyle/>
          <a:p>
            <a:pPr eaLnBrk="1" hangingPunct="1">
              <a:lnSpc>
                <a:spcPct val="105000"/>
              </a:lnSpc>
            </a:pPr>
            <a:r>
              <a:rPr lang="en-US" sz="1100" dirty="0"/>
              <a:t>Since you have just finished covering real vs. nominal GDP, it might be worthwhile pointing out the following to your students:</a:t>
            </a:r>
          </a:p>
          <a:p>
            <a:pPr eaLnBrk="1" hangingPunct="1">
              <a:lnSpc>
                <a:spcPct val="105000"/>
              </a:lnSpc>
            </a:pPr>
            <a:endParaRPr lang="en-US" sz="1100" dirty="0"/>
          </a:p>
          <a:p>
            <a:pPr eaLnBrk="1" hangingPunct="1">
              <a:lnSpc>
                <a:spcPct val="105000"/>
              </a:lnSpc>
            </a:pPr>
            <a:r>
              <a:rPr lang="en-US" sz="1100" dirty="0"/>
              <a:t>The graph shows that nominal GDP rises faster than real GDP.  This should make sense, because growth in nominal GDP is driven by growth in output AND by inflation.  Growth in real GDP is driven only by growth in output.  </a:t>
            </a:r>
          </a:p>
          <a:p>
            <a:pPr eaLnBrk="1" hangingPunct="1">
              <a:lnSpc>
                <a:spcPct val="105000"/>
              </a:lnSpc>
            </a:pPr>
            <a:endParaRPr lang="en-US" sz="1100" dirty="0"/>
          </a:p>
          <a:p>
            <a:pPr eaLnBrk="1" hangingPunct="1">
              <a:lnSpc>
                <a:spcPct val="105000"/>
              </a:lnSpc>
            </a:pPr>
            <a:r>
              <a:rPr lang="en-US" sz="1100" dirty="0"/>
              <a:t>The two lines cross in the year 2009 (the base year for the real GDP data in this graph).  This should make sense because real GDP equals nominal GDP in the base year.  (Better yet, ask your students whether there’s anything significant about the point where the two lines cross.)</a:t>
            </a:r>
          </a:p>
          <a:p>
            <a:pPr eaLnBrk="1" hangingPunct="1">
              <a:lnSpc>
                <a:spcPct val="105000"/>
              </a:lnSpc>
            </a:pPr>
            <a:endParaRPr lang="en-US" sz="1100" dirty="0"/>
          </a:p>
          <a:p>
            <a:pPr eaLnBrk="1" hangingPunct="1">
              <a:lnSpc>
                <a:spcPct val="105000"/>
              </a:lnSpc>
            </a:pPr>
            <a:r>
              <a:rPr lang="en-US" sz="1100" dirty="0"/>
              <a:t>Before the base year, real GDP &gt; nominal GDP.  For example, in 1981, nominal GDP is about $3 trillion, while real GDP is about $6 trillion (in 2009 dollars).  This should make sense because prices were so much higher in 2009 than in 1981, so using those high 2009 prices to value 1981 output would lead to a bigger result than valuing 1981 output using 1981 prices.  </a:t>
            </a:r>
          </a:p>
          <a:p>
            <a:pPr eaLnBrk="1" hangingPunct="1">
              <a:lnSpc>
                <a:spcPct val="105000"/>
              </a:lnSpc>
            </a:pPr>
            <a:endParaRPr lang="en-US" sz="1100" dirty="0"/>
          </a:p>
          <a:p>
            <a:pPr eaLnBrk="1" hangingPunct="1">
              <a:lnSpc>
                <a:spcPct val="105000"/>
              </a:lnSpc>
            </a:pPr>
            <a:r>
              <a:rPr lang="en-US" sz="1100" dirty="0"/>
              <a:t>Similarly, after 2009, nominal GDP is higher than real GDP because prices are higher in later years than they were in 2009.  </a:t>
            </a:r>
          </a:p>
          <a:p>
            <a:pPr eaLnBrk="1" hangingPunct="1">
              <a:lnSpc>
                <a:spcPct val="105000"/>
              </a:lnSpc>
            </a:pPr>
            <a:endParaRPr lang="en-US" sz="1100" dirty="0"/>
          </a:p>
          <a:p>
            <a:pPr marL="0" marR="0" indent="0" algn="l" defTabSz="914400" rtl="0" eaLnBrk="1" fontAlgn="auto" latinLnBrk="0" hangingPunct="1">
              <a:lnSpc>
                <a:spcPct val="105000"/>
              </a:lnSpc>
              <a:spcBef>
                <a:spcPts val="0"/>
              </a:spcBef>
              <a:spcAft>
                <a:spcPts val="0"/>
              </a:spcAft>
              <a:buClrTx/>
              <a:buSzTx/>
              <a:buFontTx/>
              <a:buNone/>
              <a:tabLst/>
              <a:defRPr/>
            </a:pPr>
            <a:r>
              <a:rPr lang="en-US" sz="1100" dirty="0"/>
              <a:t>The original source:  U.S. Department of Commerce: Bureau of Economic Analysis</a:t>
            </a:r>
          </a:p>
          <a:p>
            <a:pPr marL="0" marR="0" lvl="0" indent="0" algn="l" defTabSz="914400" rtl="0" eaLnBrk="1" fontAlgn="auto" latinLnBrk="0" hangingPunct="1">
              <a:lnSpc>
                <a:spcPct val="105000"/>
              </a:lnSpc>
              <a:spcBef>
                <a:spcPts val="0"/>
              </a:spcBef>
              <a:spcAft>
                <a:spcPts val="0"/>
              </a:spcAft>
              <a:buClrTx/>
              <a:buSzTx/>
              <a:buFontTx/>
              <a:buNone/>
              <a:tabLst/>
              <a:defRPr/>
            </a:pPr>
            <a:r>
              <a:rPr lang="en-US" sz="1100" b="0" i="0" u="none" strike="noStrike" dirty="0">
                <a:solidFill>
                  <a:srgbClr val="000000"/>
                </a:solidFill>
              </a:rPr>
              <a:t>Source: US. Bureau of Economic Analysis, retrieved from FRED, Federal Reserve Bank of St. Louis</a:t>
            </a:r>
          </a:p>
          <a:p>
            <a:pPr marL="0" marR="0" lvl="0" indent="0" algn="l" defTabSz="914400" rtl="0" eaLnBrk="1" fontAlgn="auto" latinLnBrk="0" hangingPunct="1">
              <a:lnSpc>
                <a:spcPct val="105000"/>
              </a:lnSpc>
              <a:spcBef>
                <a:spcPts val="0"/>
              </a:spcBef>
              <a:spcAft>
                <a:spcPts val="0"/>
              </a:spcAft>
              <a:buClrTx/>
              <a:buSzTx/>
              <a:buFontTx/>
              <a:buNone/>
              <a:tabLst/>
              <a:defRPr/>
            </a:pPr>
            <a:r>
              <a:rPr lang="en-US" sz="1100" b="0" i="0" u="none" strike="noStrike" dirty="0">
                <a:solidFill>
                  <a:srgbClr val="000000"/>
                </a:solidFill>
              </a:rPr>
              <a:t>Real Gross Domestic Product [GDPC1]; https://fred.stlouisfed.org/series/GDPC1, July 7, 2016.
Gross Domestic Product [GDP], https://fred.stlouisfed.org/series/GDP, July 7, 2016.
</a:t>
            </a:r>
          </a:p>
          <a:p>
            <a:pPr eaLnBrk="1" hangingPunct="1">
              <a:lnSpc>
                <a:spcPct val="105000"/>
              </a:lnSpc>
            </a:pPr>
            <a:endParaRPr lang="en-US" sz="1100" dirty="0"/>
          </a:p>
          <a:p>
            <a:endParaRPr lang="en-US" sz="1100" dirty="0"/>
          </a:p>
        </p:txBody>
      </p:sp>
      <p:sp>
        <p:nvSpPr>
          <p:cNvPr id="4" name="Slide Number Placeholder 3"/>
          <p:cNvSpPr>
            <a:spLocks noGrp="1"/>
          </p:cNvSpPr>
          <p:nvPr>
            <p:ph type="sldNum" sz="quarter" idx="10"/>
          </p:nvPr>
        </p:nvSpPr>
        <p:spPr/>
        <p:txBody>
          <a:bodyPr/>
          <a:lstStyle/>
          <a:p>
            <a:fld id="{2CAF6792-DBE1-4461-97FA-F85A7B48814E}" type="slidenum">
              <a:rPr lang="en-US" smtClean="0"/>
              <a:t>44</a:t>
            </a:fld>
            <a:endParaRPr lang="en-US"/>
          </a:p>
        </p:txBody>
      </p:sp>
    </p:spTree>
    <p:extLst>
      <p:ext uri="{BB962C8B-B14F-4D97-AF65-F5344CB8AC3E}">
        <p14:creationId xmlns:p14="http://schemas.microsoft.com/office/powerpoint/2010/main" val="84038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GDP Deflator gets its name because it is used to “deflate” (i.e., take the inflation out of) nominal GDP to get real GDP.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the base year, the GDP deflator is 100.</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45</a:t>
            </a:fld>
            <a:endParaRPr lang="en-US"/>
          </a:p>
        </p:txBody>
      </p:sp>
    </p:spTree>
    <p:extLst>
      <p:ext uri="{BB962C8B-B14F-4D97-AF65-F5344CB8AC3E}">
        <p14:creationId xmlns:p14="http://schemas.microsoft.com/office/powerpoint/2010/main" val="7791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rPr>
              <a:t>This is the first strictly macro chapter of the textbook, so it’s worth spending a moment emphasizing the difference between microeconomics and macroeconomics.  </a:t>
            </a:r>
          </a:p>
          <a:p>
            <a:endParaRPr lang="en-US" altLang="en-US" dirty="0">
              <a:latin typeface="Arial" charset="0"/>
            </a:endParaRPr>
          </a:p>
          <a:p>
            <a:r>
              <a:rPr lang="en-US" altLang="en-US" dirty="0">
                <a:latin typeface="Arial" charset="0"/>
              </a:rPr>
              <a:t>Examples of questions that microeconomics seeks to answer:</a:t>
            </a:r>
          </a:p>
          <a:p>
            <a:r>
              <a:rPr lang="en-US" altLang="en-US" dirty="0">
                <a:latin typeface="Arial" charset="0"/>
              </a:rPr>
              <a:t>How do consumers decide how much of each good to buy?</a:t>
            </a:r>
          </a:p>
          <a:p>
            <a:r>
              <a:rPr lang="en-US" altLang="en-US" dirty="0">
                <a:latin typeface="Arial" charset="0"/>
              </a:rPr>
              <a:t>How do firms decide how much output to produce and what price to charge? </a:t>
            </a:r>
          </a:p>
          <a:p>
            <a:r>
              <a:rPr lang="en-US" altLang="en-US" dirty="0">
                <a:latin typeface="Arial" charset="0"/>
              </a:rPr>
              <a:t>What determines the price and quantity of individual goods and services?  </a:t>
            </a:r>
          </a:p>
          <a:p>
            <a:r>
              <a:rPr lang="en-US" altLang="en-US" dirty="0">
                <a:latin typeface="Arial" charset="0"/>
              </a:rPr>
              <a:t>How do taxes on specific goods and services affect the allocation of resources?</a:t>
            </a:r>
          </a:p>
          <a:p>
            <a:endParaRPr lang="en-US" altLang="en-US" dirty="0">
              <a:latin typeface="Arial" charset="0"/>
            </a:endParaRPr>
          </a:p>
          <a:p>
            <a:r>
              <a:rPr lang="en-US" altLang="en-US" dirty="0">
                <a:latin typeface="Arial" charset="0"/>
              </a:rPr>
              <a:t>Examples of questions that macroeconomics seeks to answer:</a:t>
            </a:r>
          </a:p>
          <a:p>
            <a:r>
              <a:rPr lang="en-US" altLang="en-US" dirty="0">
                <a:latin typeface="Arial" charset="0"/>
              </a:rPr>
              <a:t>How do consumers decide how to divide their income between spending and saving? </a:t>
            </a:r>
          </a:p>
          <a:p>
            <a:r>
              <a:rPr lang="en-US" altLang="en-US" dirty="0">
                <a:latin typeface="Arial" charset="0"/>
              </a:rPr>
              <a:t>What determines the total amount of employment and unemployment? </a:t>
            </a:r>
          </a:p>
          <a:p>
            <a:r>
              <a:rPr lang="en-US" altLang="en-US" dirty="0">
                <a:latin typeface="Arial" charset="0"/>
              </a:rPr>
              <a:t>What determines the overall level of prices and the rate of inflation?  </a:t>
            </a:r>
          </a:p>
          <a:p>
            <a:r>
              <a:rPr lang="en-US" altLang="en-US" dirty="0">
                <a:latin typeface="Arial" charset="0"/>
              </a:rPr>
              <a:t>Why does the economy go through cycles, where things are great for a few years (like the late ’90s) and then lousy for a year or two (like 2001–2002)?</a:t>
            </a:r>
          </a:p>
          <a:p>
            <a:r>
              <a:rPr lang="en-US" altLang="en-US" dirty="0">
                <a:latin typeface="Arial" charset="0"/>
              </a:rPr>
              <a:t>When unemployment is high, what can the government do to help?</a:t>
            </a:r>
          </a:p>
          <a:p>
            <a:endParaRPr lang="en-US" altLang="en-US" dirty="0">
              <a:latin typeface="Arial" charset="0"/>
            </a:endParaRPr>
          </a:p>
          <a:p>
            <a:r>
              <a:rPr lang="en-US" altLang="en-US" dirty="0">
                <a:latin typeface="Arial" charset="0"/>
              </a:rPr>
              <a:t>We begin our study of macroeconomics with income and expenditure….</a:t>
            </a:r>
          </a:p>
          <a:p>
            <a:endParaRPr lang="en-US" altLang="en-US" dirty="0">
              <a:latin typeface="Arial"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55C9106-9F7E-41E6-9AE7-2B4FC4DFCCC8}" type="slidenum">
              <a:rPr lang="en-US" altLang="en-US" smtClean="0"/>
              <a:pPr algn="r" eaLnBrk="1" hangingPunct="1">
                <a:spcBef>
                  <a:spcPct val="0"/>
                </a:spcBef>
              </a:pPr>
              <a:t>3</a:t>
            </a:fld>
            <a:endParaRPr lang="en-US" altLang="en-US"/>
          </a:p>
        </p:txBody>
      </p:sp>
    </p:spTree>
    <p:extLst>
      <p:ext uri="{BB962C8B-B14F-4D97-AF65-F5344CB8AC3E}">
        <p14:creationId xmlns:p14="http://schemas.microsoft.com/office/powerpoint/2010/main" val="391164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D90A172-DAE1-4D93-801A-EA193FEA2493}" type="slidenum">
              <a:rPr lang="en-US" smtClean="0"/>
              <a:pPr/>
              <a:t>46</a:t>
            </a:fld>
            <a:endParaRPr lang="en-US"/>
          </a:p>
        </p:txBody>
      </p:sp>
      <p:sp>
        <p:nvSpPr>
          <p:cNvPr id="8397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EF0672B-757F-4DAC-84B5-B574D497B986}" type="slidenum">
              <a:rPr lang="en-US" sz="1200">
                <a:cs typeface="Arial" charset="0"/>
              </a:rPr>
              <a:pPr algn="r"/>
              <a:t>46</a:t>
            </a:fld>
            <a:endParaRPr lang="en-US" sz="1200">
              <a:cs typeface="Arial" charset="0"/>
            </a:endParaRPr>
          </a:p>
        </p:txBody>
      </p:sp>
      <p:sp>
        <p:nvSpPr>
          <p:cNvPr id="83972" name="Rectangle 2"/>
          <p:cNvSpPr>
            <a:spLocks noGrp="1" noRot="1" noChangeAspect="1" noChangeArrowheads="1" noTextEdit="1"/>
          </p:cNvSpPr>
          <p:nvPr>
            <p:ph type="sldImg"/>
          </p:nvPr>
        </p:nvSpPr>
        <p:spPr>
          <a:ln/>
        </p:spPr>
      </p:sp>
      <p:sp>
        <p:nvSpPr>
          <p:cNvPr id="8397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49955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D925E22-1CDF-4218-B44C-B42D6947119A}" type="slidenum">
              <a:rPr lang="en-US" smtClean="0"/>
              <a:pPr/>
              <a:t>47</a:t>
            </a:fld>
            <a:endParaRPr lang="en-US"/>
          </a:p>
        </p:txBody>
      </p:sp>
      <p:sp>
        <p:nvSpPr>
          <p:cNvPr id="8089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43666A3-9518-4D6A-8D53-11EF7FAC1443}" type="slidenum">
              <a:rPr lang="en-US" sz="1200">
                <a:cs typeface="Arial" charset="0"/>
              </a:rPr>
              <a:pPr algn="r"/>
              <a:t>47</a:t>
            </a:fld>
            <a:endParaRPr lang="en-US" sz="1200">
              <a:cs typeface="Arial"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noFill/>
          <a:ln/>
        </p:spPr>
        <p:txBody>
          <a:bodyPr/>
          <a:lstStyle/>
          <a:p>
            <a:pPr eaLnBrk="1" hangingPunct="1"/>
            <a:r>
              <a:rPr lang="en-US"/>
              <a:t>Again, the growth rate of real GDP from one year to the next is the answer to this question:</a:t>
            </a:r>
          </a:p>
          <a:p>
            <a:pPr eaLnBrk="1" hangingPunct="1"/>
            <a:endParaRPr lang="en-US"/>
          </a:p>
          <a:p>
            <a:pPr eaLnBrk="1" hangingPunct="1"/>
            <a:r>
              <a:rPr lang="en-US"/>
              <a:t>“How much would GDP (and hence everyone’s income) have grown if there had been zero inflation?”</a:t>
            </a:r>
          </a:p>
          <a:p>
            <a:pPr eaLnBrk="1" hangingPunct="1"/>
            <a:endParaRPr lang="en-US"/>
          </a:p>
          <a:p>
            <a:pPr eaLnBrk="1" hangingPunct="1"/>
            <a:r>
              <a:rPr lang="en-US"/>
              <a:t>This is why real GDP is corrected for inflation.</a:t>
            </a:r>
          </a:p>
        </p:txBody>
      </p:sp>
    </p:spTree>
    <p:extLst>
      <p:ext uri="{BB962C8B-B14F-4D97-AF65-F5344CB8AC3E}">
        <p14:creationId xmlns:p14="http://schemas.microsoft.com/office/powerpoint/2010/main" val="327775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The data in the table are for a hypothetical economy that produces two final goods, A and B.  For all parts of this problem, use 2014 as the base year.  </a:t>
            </a:r>
          </a:p>
          <a:p>
            <a:pPr eaLnBrk="1" hangingPunct="1"/>
            <a:endParaRPr lang="en-US" sz="1200" dirty="0"/>
          </a:p>
          <a:p>
            <a:pPr eaLnBrk="1" hangingPunct="1"/>
            <a:r>
              <a:rPr lang="en-US" sz="1200" dirty="0"/>
              <a:t>If you’re running short on time, you can skip part A—it’s the least challenging.  If you only have time for one of the three, you might skip A and B, as C by itself covers all of the material:  it requires students to compute nominal and real GDP before they can compute the GDP deflator.</a:t>
            </a:r>
          </a:p>
          <a:p>
            <a:endParaRPr lang="en-US" sz="1200" b="0" i="0"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48</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Most economists, policymakers, social scientists, and businesspersons use a country’s real GDP per capita as the main indicator of the average person’s standard of living in that country.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49</a:t>
            </a:fld>
            <a:endParaRPr lang="en-US"/>
          </a:p>
        </p:txBody>
      </p:sp>
    </p:spTree>
    <p:extLst>
      <p:ext uri="{BB962C8B-B14F-4D97-AF65-F5344CB8AC3E}">
        <p14:creationId xmlns:p14="http://schemas.microsoft.com/office/powerpoint/2010/main" val="220649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scathing words, indeed! </a:t>
            </a:r>
          </a:p>
        </p:txBody>
      </p:sp>
      <p:sp>
        <p:nvSpPr>
          <p:cNvPr id="4" name="Slide Number Placeholder 3"/>
          <p:cNvSpPr>
            <a:spLocks noGrp="1"/>
          </p:cNvSpPr>
          <p:nvPr>
            <p:ph type="sldNum" sz="quarter" idx="10"/>
          </p:nvPr>
        </p:nvSpPr>
        <p:spPr/>
        <p:txBody>
          <a:bodyPr/>
          <a:lstStyle/>
          <a:p>
            <a:fld id="{2CAF6792-DBE1-4461-97FA-F85A7B48814E}" type="slidenum">
              <a:rPr lang="en-US" smtClean="0"/>
              <a:t>50</a:t>
            </a:fld>
            <a:endParaRPr lang="en-US"/>
          </a:p>
        </p:txBody>
      </p:sp>
    </p:spTree>
    <p:extLst>
      <p:ext uri="{BB962C8B-B14F-4D97-AF65-F5344CB8AC3E}">
        <p14:creationId xmlns:p14="http://schemas.microsoft.com/office/powerpoint/2010/main" val="2656425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Much of what Robert Kennedy said about GDP is correct.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52</a:t>
            </a:fld>
            <a:endParaRPr lang="en-US"/>
          </a:p>
        </p:txBody>
      </p:sp>
    </p:spTree>
    <p:extLst>
      <p:ext uri="{BB962C8B-B14F-4D97-AF65-F5344CB8AC3E}">
        <p14:creationId xmlns:p14="http://schemas.microsoft.com/office/powerpoint/2010/main" val="336761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Then why do we care about GDP?  </a:t>
            </a:r>
          </a:p>
          <a:p>
            <a:pPr eaLnBrk="1" hangingPunct="1"/>
            <a:endParaRPr lang="en-US" dirty="0"/>
          </a:p>
          <a:p>
            <a:pPr eaLnBrk="1" hangingPunct="1"/>
            <a:r>
              <a:rPr lang="en-US" dirty="0"/>
              <a:t>Because a large GDP does in fact help us to lead a good life.  GDP does not measure the health of our children, but nations with larger GDP can afford better health care for their children.  GDP does not measure the beauty of our poetry, but nations with larger GDP can afford to teach more of their citizens to read and enjoy poetry.  GDP does not take account of our intelligence, integrity, courage, wisdom, or devotion to country, but all of these laudable attributes are easier to foster when people are less concerned about being able to afford the material necessities of life.  </a:t>
            </a:r>
          </a:p>
          <a:p>
            <a:pPr eaLnBrk="1" hangingPunct="1"/>
            <a:endParaRPr lang="en-US" dirty="0"/>
          </a:p>
          <a:p>
            <a:pPr eaLnBrk="1" hangingPunct="1"/>
            <a:r>
              <a:rPr lang="en-US" dirty="0"/>
              <a:t>In short, GDP does not directly measure those things that make life worthwhile, but it does measure our ability to obtain the inputs into a worthwhile life.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53</a:t>
            </a:fld>
            <a:endParaRPr lang="en-US"/>
          </a:p>
        </p:txBody>
      </p:sp>
    </p:spTree>
    <p:extLst>
      <p:ext uri="{BB962C8B-B14F-4D97-AF65-F5344CB8AC3E}">
        <p14:creationId xmlns:p14="http://schemas.microsoft.com/office/powerpoint/2010/main" val="1627813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figure and the two that follow are from the data in Table 3 of the textbook.  </a:t>
            </a:r>
          </a:p>
          <a:p>
            <a:pPr eaLnBrk="1" hangingPunct="1"/>
            <a:endParaRPr lang="en-US" dirty="0"/>
          </a:p>
          <a:p>
            <a:pPr eaLnBrk="1" hangingPunct="1"/>
            <a:r>
              <a:rPr lang="en-US" dirty="0"/>
              <a:t>Real GDP per capita figures are expressed in U.S. dollars. </a:t>
            </a:r>
          </a:p>
          <a:p>
            <a:pPr eaLnBrk="1" hangingPunct="1"/>
            <a:endParaRPr lang="en-US" dirty="0"/>
          </a:p>
          <a:p>
            <a:pPr eaLnBrk="1" hangingPunct="1"/>
            <a:r>
              <a:rPr lang="en-US" dirty="0"/>
              <a:t>Source: Human Development Report 2015, United Nations. </a:t>
            </a:r>
          </a:p>
          <a:p>
            <a:pPr eaLnBrk="1" hangingPunct="1"/>
            <a:r>
              <a:rPr lang="en-US" dirty="0"/>
              <a:t>Real GDP is for 2014, expressed in 2011 dollars. </a:t>
            </a:r>
          </a:p>
          <a:p>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54</a:t>
            </a:fld>
            <a:endParaRPr lang="en-US"/>
          </a:p>
        </p:txBody>
      </p:sp>
    </p:spTree>
    <p:extLst>
      <p:ext uri="{BB962C8B-B14F-4D97-AF65-F5344CB8AC3E}">
        <p14:creationId xmlns:p14="http://schemas.microsoft.com/office/powerpoint/2010/main" val="545449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Source:</a:t>
            </a:r>
            <a:r>
              <a:rPr lang="en-US" baseline="0" dirty="0"/>
              <a:t> </a:t>
            </a:r>
            <a:r>
              <a:rPr lang="en-US" dirty="0"/>
              <a:t>Human Development Report 2015, United Nations.</a:t>
            </a:r>
          </a:p>
          <a:p>
            <a:pPr eaLnBrk="1" hangingPunct="1"/>
            <a:endParaRPr lang="en-US" dirty="0"/>
          </a:p>
          <a:p>
            <a:pPr eaLnBrk="1" hangingPunct="1"/>
            <a:r>
              <a:rPr lang="en-US" dirty="0"/>
              <a:t>Average years of schooling is among adults 25</a:t>
            </a:r>
            <a:r>
              <a:rPr lang="en-US" baseline="0" dirty="0"/>
              <a:t> and older.  </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55</a:t>
            </a:fld>
            <a:endParaRPr lang="en-US"/>
          </a:p>
        </p:txBody>
      </p:sp>
    </p:spTree>
    <p:extLst>
      <p:ext uri="{BB962C8B-B14F-4D97-AF65-F5344CB8AC3E}">
        <p14:creationId xmlns:p14="http://schemas.microsoft.com/office/powerpoint/2010/main" val="123301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Source:</a:t>
            </a:r>
            <a:r>
              <a:rPr lang="en-US" baseline="0" dirty="0"/>
              <a:t> </a:t>
            </a:r>
            <a:r>
              <a:rPr lang="en-US" dirty="0"/>
              <a:t>Human Development Report 2015, United Nations.</a:t>
            </a:r>
          </a:p>
          <a:p>
            <a:r>
              <a:rPr lang="en-US" dirty="0"/>
              <a:t>Overall life satisfaction on a 0 to 10 scale. </a:t>
            </a:r>
          </a:p>
        </p:txBody>
      </p:sp>
      <p:sp>
        <p:nvSpPr>
          <p:cNvPr id="4" name="Slide Number Placeholder 3"/>
          <p:cNvSpPr>
            <a:spLocks noGrp="1"/>
          </p:cNvSpPr>
          <p:nvPr>
            <p:ph type="sldNum" sz="quarter" idx="10"/>
          </p:nvPr>
        </p:nvSpPr>
        <p:spPr/>
        <p:txBody>
          <a:bodyPr/>
          <a:lstStyle/>
          <a:p>
            <a:fld id="{2CAF6792-DBE1-4461-97FA-F85A7B48814E}" type="slidenum">
              <a:rPr lang="en-US" smtClean="0"/>
              <a:t>56</a:t>
            </a:fld>
            <a:endParaRPr lang="en-US"/>
          </a:p>
        </p:txBody>
      </p:sp>
    </p:spTree>
    <p:extLst>
      <p:ext uri="{BB962C8B-B14F-4D97-AF65-F5344CB8AC3E}">
        <p14:creationId xmlns:p14="http://schemas.microsoft.com/office/powerpoint/2010/main" val="123301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 text in the first bullet point is NOT the formal textbook definition of GDP.  The formal definition is given and discussed in detail immediately after the Circular-Flow Diagram.  </a:t>
            </a:r>
          </a:p>
          <a:p>
            <a:pPr eaLnBrk="1" hangingPunct="1"/>
            <a:endParaRPr lang="en-US" dirty="0"/>
          </a:p>
          <a:p>
            <a:pPr eaLnBrk="1" hangingPunct="1"/>
            <a:r>
              <a:rPr lang="en-US" dirty="0"/>
              <a:t>A good way to judge how well someone is doing economically is to look at his or her income.  We can judge how well a country is doing economically by looking at the total income that everyone in the economy is earning.  GDP is our measure of the economy’s total income, often called “national income.”</a:t>
            </a:r>
          </a:p>
          <a:p>
            <a:pPr eaLnBrk="1" hangingPunct="1"/>
            <a:endParaRPr lang="en-US" dirty="0"/>
          </a:p>
          <a:p>
            <a:pPr eaLnBrk="1" hangingPunct="1"/>
            <a:r>
              <a:rPr lang="en-US" dirty="0"/>
              <a:t>GDP also measures total expenditure on the goods and services produced in the economy, and the value of the economy’s output (production) of goods and services.  Thus, GDP is also referred to as “output.” </a:t>
            </a:r>
          </a:p>
          <a:p>
            <a:pPr eaLnBrk="1" hangingPunct="1"/>
            <a:endParaRPr lang="en-US" dirty="0"/>
          </a:p>
          <a:p>
            <a:pPr eaLnBrk="1" hangingPunct="1"/>
            <a:r>
              <a:rPr lang="en-US" dirty="0"/>
              <a:t>The equality of income and expenditure is an accounting identity (not, for example, an equilibrium condition):  it </a:t>
            </a:r>
            <a:r>
              <a:rPr lang="en-US" u="sng" dirty="0"/>
              <a:t>must</a:t>
            </a:r>
            <a:r>
              <a:rPr lang="en-US" dirty="0"/>
              <a:t> be true that income equals expenditure.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7</a:t>
            </a:fld>
            <a:endParaRPr lang="en-US"/>
          </a:p>
        </p:txBody>
      </p:sp>
    </p:spTree>
    <p:extLst>
      <p:ext uri="{BB962C8B-B14F-4D97-AF65-F5344CB8AC3E}">
        <p14:creationId xmlns:p14="http://schemas.microsoft.com/office/powerpoint/2010/main" val="3911369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57</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your students already know the terms “factors of production” and “factor payments,” you may wish to delete the “preliminaries” from this slide.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9</a:t>
            </a:fld>
            <a:endParaRPr lang="en-US"/>
          </a:p>
        </p:txBody>
      </p:sp>
    </p:spTree>
    <p:extLst>
      <p:ext uri="{BB962C8B-B14F-4D97-AF65-F5344CB8AC3E}">
        <p14:creationId xmlns:p14="http://schemas.microsoft.com/office/powerpoint/2010/main" val="237796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A8F0CCE-A067-4076-BF81-757A8EE4F6E9}" type="slidenum">
              <a:rPr lang="en-US" smtClean="0"/>
              <a:pPr/>
              <a:t>10</a:t>
            </a:fld>
            <a:endParaRPr lang="en-US"/>
          </a:p>
        </p:txBody>
      </p:sp>
      <p:sp>
        <p:nvSpPr>
          <p:cNvPr id="5837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DA97F65-4549-409B-A33B-C7E642DB2F3B}" type="slidenum">
              <a:rPr lang="en-US" sz="1200">
                <a:cs typeface="Arial" charset="0"/>
              </a:rPr>
              <a:pPr algn="r"/>
              <a:t>10</a:t>
            </a:fld>
            <a:endParaRPr lang="en-US" sz="1200">
              <a:cs typeface="Arial"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p:spPr>
        <p:txBody>
          <a:bodyPr/>
          <a:lstStyle/>
          <a:p>
            <a:pPr eaLnBrk="1" hangingPunct="1"/>
            <a:r>
              <a:rPr lang="en-US"/>
              <a:t>This and the following slide build the Circular-Flow Diagram piece by piece.  </a:t>
            </a:r>
          </a:p>
          <a:p>
            <a:pPr eaLnBrk="1" hangingPunct="1"/>
            <a:endParaRPr lang="en-US"/>
          </a:p>
        </p:txBody>
      </p:sp>
    </p:spTree>
    <p:extLst>
      <p:ext uri="{BB962C8B-B14F-4D97-AF65-F5344CB8AC3E}">
        <p14:creationId xmlns:p14="http://schemas.microsoft.com/office/powerpoint/2010/main" val="207027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77BC23D-29D5-47C7-BBC1-CAA8101A1259}" type="slidenum">
              <a:rPr lang="en-US" smtClean="0"/>
              <a:pPr/>
              <a:t>11</a:t>
            </a:fld>
            <a:endParaRPr lang="en-US"/>
          </a:p>
        </p:txBody>
      </p:sp>
      <p:sp>
        <p:nvSpPr>
          <p:cNvPr id="5939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4F015C0-1648-455D-8509-BF623B48A4BF}" type="slidenum">
              <a:rPr lang="en-US" sz="1200">
                <a:cs typeface="Arial" charset="0"/>
              </a:rPr>
              <a:pPr algn="r"/>
              <a:t>11</a:t>
            </a:fld>
            <a:endParaRPr lang="en-US" sz="1200">
              <a:cs typeface="Arial"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p:spPr>
        <p:txBody>
          <a:bodyPr/>
          <a:lstStyle/>
          <a:p>
            <a:pPr eaLnBrk="1" hangingPunct="1"/>
            <a:r>
              <a:rPr lang="en-US" dirty="0"/>
              <a:t>In this diagram, the green arrows represent flows of income/payments.  The red arrows represent flows of goods &amp; services (G&amp;S) (including services of the factors of production in the lower half of the diagram).  </a:t>
            </a:r>
          </a:p>
          <a:p>
            <a:pPr eaLnBrk="1" hangingPunct="1"/>
            <a:endParaRPr lang="en-US" dirty="0"/>
          </a:p>
          <a:p>
            <a:pPr eaLnBrk="1" hangingPunct="1"/>
            <a:r>
              <a:rPr lang="en-US" dirty="0"/>
              <a:t>To keep the graph simple, we have omitted the government, financial system, and foreign sector, as discussed on the next slide. </a:t>
            </a:r>
          </a:p>
          <a:p>
            <a:pPr eaLnBrk="1" hangingPunct="1"/>
            <a:endParaRPr lang="en-US" dirty="0"/>
          </a:p>
          <a:p>
            <a:pPr eaLnBrk="1" hangingPunct="1"/>
            <a:r>
              <a:rPr lang="en-US" b="1" i="1" dirty="0"/>
              <a:t>Changing the animation on this slide:</a:t>
            </a:r>
          </a:p>
          <a:p>
            <a:pPr eaLnBrk="1" hangingPunct="1"/>
            <a:r>
              <a:rPr lang="en-US" dirty="0"/>
              <a:t>If you wish, you can easily change the order in which the markets and arrows appear.  From the “Slide Show” drop-down menu, choose “Custom Animation…”  Then, a box will appear (maybe along the right-hand-side of your PowerPoint window) that allows you to modify the order in which things appear (as well as other aspects of the animation).  For further information, open PowerPoint help and search on “change the sequence of animations.” </a:t>
            </a:r>
          </a:p>
        </p:txBody>
      </p:sp>
    </p:spTree>
    <p:extLst>
      <p:ext uri="{BB962C8B-B14F-4D97-AF65-F5344CB8AC3E}">
        <p14:creationId xmlns:p14="http://schemas.microsoft.com/office/powerpoint/2010/main" val="160701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In future chapters, we will study the role of each of these in greater detail.  </a:t>
            </a:r>
          </a:p>
          <a:p>
            <a:pPr eaLnBrk="1" hangingPunct="1"/>
            <a:endParaRPr lang="en-US" dirty="0"/>
          </a:p>
          <a:p>
            <a:pPr eaLnBrk="1" hangingPunct="1"/>
            <a:r>
              <a:rPr lang="en-US" dirty="0"/>
              <a:t>We could draw a more complicated circular flow diagram that includes the government, financial system, and foreign sector.  Including them, however, would not change the basic conclusion that GDP simultaneously measures the country’s total income, expenditure, revenue, and factor payments.  </a:t>
            </a:r>
          </a:p>
        </p:txBody>
      </p:sp>
      <p:sp>
        <p:nvSpPr>
          <p:cNvPr id="4" name="Slide Number Placeholder 3"/>
          <p:cNvSpPr>
            <a:spLocks noGrp="1"/>
          </p:cNvSpPr>
          <p:nvPr>
            <p:ph type="sldNum" sz="quarter" idx="10"/>
          </p:nvPr>
        </p:nvSpPr>
        <p:spPr/>
        <p:txBody>
          <a:bodyPr/>
          <a:lstStyle/>
          <a:p>
            <a:fld id="{2CAF6792-DBE1-4461-97FA-F85A7B48814E}" type="slidenum">
              <a:rPr lang="en-US" smtClean="0"/>
              <a:t>13</a:t>
            </a:fld>
            <a:endParaRPr lang="en-US"/>
          </a:p>
        </p:txBody>
      </p:sp>
    </p:spTree>
    <p:extLst>
      <p:ext uri="{BB962C8B-B14F-4D97-AF65-F5344CB8AC3E}">
        <p14:creationId xmlns:p14="http://schemas.microsoft.com/office/powerpoint/2010/main" val="178581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slide and the six</a:t>
            </a:r>
            <a:r>
              <a:rPr lang="en-US" baseline="0" dirty="0"/>
              <a:t> </a:t>
            </a:r>
            <a:r>
              <a:rPr lang="en-US" dirty="0"/>
              <a:t>that follow focus on the meaning of each part of this critically important definition.  </a:t>
            </a:r>
          </a:p>
          <a:p>
            <a:pPr eaLnBrk="1" hangingPunct="1"/>
            <a:endParaRPr lang="en-US" dirty="0"/>
          </a:p>
          <a:p>
            <a:pPr eaLnBrk="1" hangingPunct="1"/>
            <a:r>
              <a:rPr lang="en-US" dirty="0"/>
              <a:t>Note that transactions occurring in the so-called “underground economy” are also omitted from the official measure of GDP.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1741755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0371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46727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8588375" cy="1793875"/>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7" name="Text Placeholder 6"/>
          <p:cNvSpPr>
            <a:spLocks noGrp="1"/>
          </p:cNvSpPr>
          <p:nvPr>
            <p:ph type="body" sz="quarter" idx="12"/>
          </p:nvPr>
        </p:nvSpPr>
        <p:spPr>
          <a:xfrm>
            <a:off x="304800" y="2895600"/>
            <a:ext cx="8686800" cy="3276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470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99757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1888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756962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42464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7.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380695" cy="102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82" r:id="rId3"/>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GDP&#27010;&#24565;&#22797;&#20064;&#39064;.docx"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fred.stlouisfed.org/graph/?g=5gfL"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133600" y="3429000"/>
            <a:ext cx="7010399" cy="2362200"/>
          </a:xfrm>
        </p:spPr>
        <p:txBody>
          <a:bodyPr/>
          <a:lstStyle/>
          <a:p>
            <a:pPr>
              <a:defRPr/>
            </a:pPr>
            <a:r>
              <a:rPr lang="en-US" sz="5400" dirty="0"/>
              <a:t>Measuring a</a:t>
            </a:r>
          </a:p>
          <a:p>
            <a:pPr>
              <a:defRPr/>
            </a:pPr>
            <a:r>
              <a:rPr lang="en-US" sz="5400" dirty="0"/>
              <a:t>Nation’s Income</a:t>
            </a:r>
          </a:p>
        </p:txBody>
      </p:sp>
      <p:sp>
        <p:nvSpPr>
          <p:cNvPr id="11" name="Text Placeholder 10"/>
          <p:cNvSpPr>
            <a:spLocks noGrp="1"/>
          </p:cNvSpPr>
          <p:nvPr>
            <p:ph type="body" sz="quarter" idx="16"/>
          </p:nvPr>
        </p:nvSpPr>
        <p:spPr/>
        <p:txBody>
          <a:bodyPr/>
          <a:lstStyle/>
          <a:p>
            <a:r>
              <a:rPr lang="en-US" dirty="0"/>
              <a:t>CHAPTER</a:t>
            </a:r>
          </a:p>
          <a:p>
            <a:r>
              <a:rPr lang="en-US" sz="6600" dirty="0">
                <a:solidFill>
                  <a:schemeClr val="tx2"/>
                </a:solidFill>
                <a:latin typeface="Cambria Math" panose="02040503050406030204" pitchFamily="18" charset="0"/>
                <a:ea typeface="Cambria Math" panose="02040503050406030204" pitchFamily="18" charset="0"/>
              </a:rPr>
              <a:t>23</a:t>
            </a:r>
          </a:p>
        </p:txBody>
      </p:sp>
      <p:sp>
        <p:nvSpPr>
          <p:cNvPr id="5" name="Footer Placeholder 4"/>
          <p:cNvSpPr>
            <a:spLocks noGrp="1"/>
          </p:cNvSpPr>
          <p:nvPr>
            <p:ph type="ftr" sz="quarter" idx="15"/>
          </p:nvPr>
        </p:nvSpPr>
        <p:spPr/>
        <p:txBody>
          <a:body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Slide Number Placeholder 5"/>
          <p:cNvSpPr>
            <a:spLocks noGrp="1"/>
          </p:cNvSpPr>
          <p:nvPr>
            <p:ph type="sldNum" sz="quarter" idx="14"/>
          </p:nvPr>
        </p:nvSpPr>
        <p:spPr/>
        <p:txBody>
          <a:bodyPr/>
          <a:lstStyle/>
          <a:p>
            <a:pPr>
              <a:defRPr/>
            </a:pPr>
            <a:fld id="{CABCAE2A-3771-4BE5-9C85-74C66AABFB75}"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29623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198438" y="2738437"/>
            <a:ext cx="2035175" cy="981075"/>
          </a:xfrm>
          <a:prstGeom prst="rect">
            <a:avLst/>
          </a:prstGeom>
          <a:solidFill>
            <a:srgbClr val="FF0000"/>
          </a:solidFill>
          <a:ln w="9525">
            <a:noFill/>
            <a:miter lim="800000"/>
            <a:headEnd/>
            <a:tailEnd/>
          </a:ln>
        </p:spPr>
        <p:txBody>
          <a:bodyPr wrap="none" anchor="ctr"/>
          <a:lstStyle/>
          <a:p>
            <a:endParaRPr lang="en-US">
              <a:latin typeface="Arial"/>
              <a:cs typeface="Arial"/>
            </a:endParaRPr>
          </a:p>
        </p:txBody>
      </p:sp>
      <p:sp>
        <p:nvSpPr>
          <p:cNvPr id="185346" name="Rectangle 2"/>
          <p:cNvSpPr>
            <a:spLocks noChangeArrowheads="1"/>
          </p:cNvSpPr>
          <p:nvPr/>
        </p:nvSpPr>
        <p:spPr bwMode="auto">
          <a:xfrm>
            <a:off x="6580188" y="2725737"/>
            <a:ext cx="2251075" cy="989013"/>
          </a:xfrm>
          <a:prstGeom prst="rect">
            <a:avLst/>
          </a:prstGeom>
          <a:solidFill>
            <a:srgbClr val="FF0000"/>
          </a:solidFill>
          <a:ln w="9525">
            <a:noFill/>
            <a:miter lim="800000"/>
            <a:headEnd/>
            <a:tailEnd/>
          </a:ln>
        </p:spPr>
        <p:txBody>
          <a:bodyPr wrap="none" anchor="ctr"/>
          <a:lstStyle/>
          <a:p>
            <a:endParaRPr lang="en-US">
              <a:latin typeface="Arial"/>
              <a:cs typeface="Arial"/>
            </a:endParaRPr>
          </a:p>
        </p:txBody>
      </p:sp>
      <p:sp>
        <p:nvSpPr>
          <p:cNvPr id="11270" name="Rectangle 3"/>
          <p:cNvSpPr>
            <a:spLocks noGrp="1" noChangeArrowheads="1"/>
          </p:cNvSpPr>
          <p:nvPr>
            <p:ph type="title"/>
          </p:nvPr>
        </p:nvSpPr>
        <p:spPr/>
        <p:txBody>
          <a:bodyPr/>
          <a:lstStyle/>
          <a:p>
            <a:pPr algn="l" eaLnBrk="1" hangingPunct="1"/>
            <a:r>
              <a:rPr lang="en-US" sz="2700"/>
              <a:t>The Circular-Flow Diagram</a:t>
            </a:r>
          </a:p>
        </p:txBody>
      </p:sp>
      <p:sp>
        <p:nvSpPr>
          <p:cNvPr id="185348" name="Text Box 4"/>
          <p:cNvSpPr txBox="1">
            <a:spLocks noChangeArrowheads="1"/>
          </p:cNvSpPr>
          <p:nvPr/>
        </p:nvSpPr>
        <p:spPr bwMode="auto">
          <a:xfrm>
            <a:off x="2819400" y="685800"/>
            <a:ext cx="5954713" cy="1878976"/>
          </a:xfrm>
          <a:prstGeom prst="rect">
            <a:avLst/>
          </a:prstGeom>
          <a:solidFill>
            <a:srgbClr val="FFCCFF"/>
          </a:solidFill>
          <a:ln w="9525">
            <a:noFill/>
            <a:miter lim="800000"/>
            <a:headEnd/>
            <a:tailEnd/>
          </a:ln>
          <a:effectLst>
            <a:outerShdw blurRad="50800" dist="38100" dir="2700000" algn="tl" rotWithShape="0">
              <a:prstClr val="black">
                <a:alpha val="40000"/>
              </a:prstClr>
            </a:outerShdw>
          </a:effectLst>
        </p:spPr>
        <p:txBody>
          <a:bodyPr>
            <a:spAutoFit/>
          </a:bodyPr>
          <a:lstStyle/>
          <a:p>
            <a:pPr marL="290513" indent="-231775">
              <a:spcBef>
                <a:spcPct val="15000"/>
              </a:spcBef>
              <a:buClr>
                <a:srgbClr val="CC0000"/>
              </a:buClr>
              <a:buFont typeface="Wingdings" pitchFamily="2" charset="2"/>
              <a:buNone/>
              <a:defRPr/>
            </a:pPr>
            <a:r>
              <a:rPr lang="en-US" sz="2700" b="1" dirty="0">
                <a:latin typeface="Arial"/>
                <a:cs typeface="Arial"/>
              </a:rPr>
              <a:t>Households</a:t>
            </a:r>
            <a:r>
              <a:rPr lang="en-US" sz="2700" dirty="0">
                <a:latin typeface="Arial"/>
                <a:cs typeface="Arial"/>
              </a:rPr>
              <a:t>:</a:t>
            </a:r>
          </a:p>
          <a:p>
            <a:pPr marL="290513" indent="-231775">
              <a:spcBef>
                <a:spcPct val="15000"/>
              </a:spcBef>
              <a:buClr>
                <a:srgbClr val="CC0000"/>
              </a:buClr>
              <a:buFont typeface="Wingdings" pitchFamily="2" charset="2"/>
              <a:buChar char="§"/>
              <a:defRPr/>
            </a:pPr>
            <a:r>
              <a:rPr lang="en-US" sz="2700" dirty="0">
                <a:latin typeface="Arial"/>
                <a:cs typeface="Arial"/>
              </a:rPr>
              <a:t>own the factors of production, </a:t>
            </a:r>
            <a:br>
              <a:rPr lang="en-US" sz="2700" dirty="0">
                <a:latin typeface="Arial"/>
                <a:cs typeface="Arial"/>
              </a:rPr>
            </a:br>
            <a:r>
              <a:rPr lang="en-US" sz="2700" dirty="0">
                <a:latin typeface="Arial"/>
                <a:cs typeface="Arial"/>
              </a:rPr>
              <a:t>sell/rent them to firms for income</a:t>
            </a:r>
          </a:p>
          <a:p>
            <a:pPr marL="290513" indent="-231775">
              <a:spcBef>
                <a:spcPct val="15000"/>
              </a:spcBef>
              <a:buClr>
                <a:srgbClr val="CC0000"/>
              </a:buClr>
              <a:buFont typeface="Wingdings" pitchFamily="2" charset="2"/>
              <a:buChar char="§"/>
              <a:defRPr/>
            </a:pPr>
            <a:r>
              <a:rPr lang="en-US" sz="2700" dirty="0">
                <a:latin typeface="Arial"/>
                <a:cs typeface="Arial"/>
              </a:rPr>
              <a:t>buy and consume goods &amp; services</a:t>
            </a:r>
          </a:p>
        </p:txBody>
      </p:sp>
      <p:grpSp>
        <p:nvGrpSpPr>
          <p:cNvPr id="2" name="Group 5"/>
          <p:cNvGrpSpPr>
            <a:grpSpLocks/>
          </p:cNvGrpSpPr>
          <p:nvPr/>
        </p:nvGrpSpPr>
        <p:grpSpPr bwMode="auto">
          <a:xfrm>
            <a:off x="6624638" y="2773362"/>
            <a:ext cx="2162175" cy="893763"/>
            <a:chOff x="4173" y="1870"/>
            <a:chExt cx="1362" cy="563"/>
          </a:xfrm>
        </p:grpSpPr>
        <p:sp>
          <p:nvSpPr>
            <p:cNvPr id="11277" name="Rectangle 6"/>
            <p:cNvSpPr>
              <a:spLocks noChangeArrowheads="1"/>
            </p:cNvSpPr>
            <p:nvPr/>
          </p:nvSpPr>
          <p:spPr bwMode="auto">
            <a:xfrm>
              <a:off x="4173" y="1870"/>
              <a:ext cx="1362" cy="563"/>
            </a:xfrm>
            <a:prstGeom prst="rect">
              <a:avLst/>
            </a:prstGeom>
            <a:solidFill>
              <a:srgbClr val="99CCFF"/>
            </a:solidFill>
            <a:ln w="9525">
              <a:noFill/>
              <a:miter lim="800000"/>
              <a:headEnd/>
              <a:tailEnd/>
            </a:ln>
            <a:effectLst>
              <a:outerShdw blurRad="50800" dist="38100" dir="2700000" algn="tl" rotWithShape="0">
                <a:srgbClr val="000000">
                  <a:alpha val="40000"/>
                </a:srgbClr>
              </a:outerShdw>
            </a:effectLst>
          </p:spPr>
          <p:txBody>
            <a:bodyPr/>
            <a:lstStyle/>
            <a:p>
              <a:endParaRPr lang="en-US">
                <a:latin typeface="Arial"/>
                <a:cs typeface="Arial"/>
              </a:endParaRPr>
            </a:p>
          </p:txBody>
        </p:sp>
        <p:sp>
          <p:nvSpPr>
            <p:cNvPr id="11278" name="Text Box 7"/>
            <p:cNvSpPr txBox="1">
              <a:spLocks noChangeArrowheads="1"/>
            </p:cNvSpPr>
            <p:nvPr/>
          </p:nvSpPr>
          <p:spPr bwMode="auto">
            <a:xfrm>
              <a:off x="4202" y="1998"/>
              <a:ext cx="1309" cy="317"/>
            </a:xfrm>
            <a:prstGeom prst="rect">
              <a:avLst/>
            </a:prstGeom>
            <a:noFill/>
            <a:ln w="9525">
              <a:noFill/>
              <a:miter lim="800000"/>
              <a:headEnd/>
              <a:tailEnd/>
            </a:ln>
          </p:spPr>
          <p:txBody>
            <a:bodyPr>
              <a:spAutoFit/>
            </a:bodyPr>
            <a:lstStyle/>
            <a:p>
              <a:pPr algn="ctr">
                <a:spcBef>
                  <a:spcPct val="50000"/>
                </a:spcBef>
              </a:pPr>
              <a:r>
                <a:rPr lang="en-US" sz="2700">
                  <a:latin typeface="Arial"/>
                  <a:cs typeface="Arial"/>
                </a:rPr>
                <a:t>Households</a:t>
              </a:r>
            </a:p>
          </p:txBody>
        </p:sp>
      </p:grpSp>
      <p:grpSp>
        <p:nvGrpSpPr>
          <p:cNvPr id="3" name="Group 8"/>
          <p:cNvGrpSpPr>
            <a:grpSpLocks/>
          </p:cNvGrpSpPr>
          <p:nvPr/>
        </p:nvGrpSpPr>
        <p:grpSpPr bwMode="auto">
          <a:xfrm>
            <a:off x="241300" y="2782887"/>
            <a:ext cx="1944688" cy="893763"/>
            <a:chOff x="131" y="1876"/>
            <a:chExt cx="1225" cy="563"/>
          </a:xfrm>
          <a:effectLst/>
        </p:grpSpPr>
        <p:sp>
          <p:nvSpPr>
            <p:cNvPr id="11275" name="Rectangle 9"/>
            <p:cNvSpPr>
              <a:spLocks noChangeArrowheads="1"/>
            </p:cNvSpPr>
            <p:nvPr/>
          </p:nvSpPr>
          <p:spPr bwMode="auto">
            <a:xfrm>
              <a:off x="131" y="1876"/>
              <a:ext cx="1225" cy="563"/>
            </a:xfrm>
            <a:prstGeom prst="rect">
              <a:avLst/>
            </a:prstGeom>
            <a:solidFill>
              <a:srgbClr val="99CCFF"/>
            </a:solidFill>
            <a:ln w="9525">
              <a:noFill/>
              <a:miter lim="800000"/>
              <a:headEnd/>
              <a:tailEnd/>
            </a:ln>
            <a:effectLst>
              <a:outerShdw blurRad="50800" dist="38100" dir="2700000" algn="tl" rotWithShape="0">
                <a:srgbClr val="000000">
                  <a:alpha val="40000"/>
                </a:srgbClr>
              </a:outerShdw>
            </a:effectLst>
          </p:spPr>
          <p:txBody>
            <a:bodyPr/>
            <a:lstStyle/>
            <a:p>
              <a:endParaRPr lang="en-US">
                <a:latin typeface="Arial"/>
                <a:cs typeface="Arial"/>
              </a:endParaRPr>
            </a:p>
          </p:txBody>
        </p:sp>
        <p:sp>
          <p:nvSpPr>
            <p:cNvPr id="11276" name="Text Box 10"/>
            <p:cNvSpPr txBox="1">
              <a:spLocks noChangeArrowheads="1"/>
            </p:cNvSpPr>
            <p:nvPr/>
          </p:nvSpPr>
          <p:spPr bwMode="auto">
            <a:xfrm>
              <a:off x="246" y="1989"/>
              <a:ext cx="1021" cy="317"/>
            </a:xfrm>
            <a:prstGeom prst="rect">
              <a:avLst/>
            </a:prstGeom>
            <a:noFill/>
            <a:ln w="9525">
              <a:noFill/>
              <a:miter lim="800000"/>
              <a:headEnd/>
              <a:tailEnd/>
            </a:ln>
          </p:spPr>
          <p:txBody>
            <a:bodyPr>
              <a:spAutoFit/>
            </a:bodyPr>
            <a:lstStyle/>
            <a:p>
              <a:pPr algn="ctr">
                <a:spcBef>
                  <a:spcPct val="50000"/>
                </a:spcBef>
              </a:pPr>
              <a:r>
                <a:rPr lang="en-US" sz="2700">
                  <a:latin typeface="Arial"/>
                  <a:cs typeface="Arial"/>
                </a:rPr>
                <a:t>Firms</a:t>
              </a:r>
            </a:p>
          </p:txBody>
        </p:sp>
      </p:grpSp>
      <p:sp>
        <p:nvSpPr>
          <p:cNvPr id="187401" name="Text Box 9"/>
          <p:cNvSpPr txBox="1">
            <a:spLocks noChangeArrowheads="1"/>
          </p:cNvSpPr>
          <p:nvPr/>
        </p:nvSpPr>
        <p:spPr bwMode="auto">
          <a:xfrm>
            <a:off x="222250" y="3873500"/>
            <a:ext cx="5075238" cy="2294474"/>
          </a:xfrm>
          <a:prstGeom prst="rect">
            <a:avLst/>
          </a:prstGeom>
          <a:solidFill>
            <a:srgbClr val="FFCCFF"/>
          </a:solidFill>
          <a:ln w="9525">
            <a:noFill/>
            <a:miter lim="800000"/>
            <a:headEnd/>
            <a:tailEnd/>
          </a:ln>
          <a:effectLst>
            <a:outerShdw blurRad="50800" dist="38100" dir="2700000" algn="tl" rotWithShape="0">
              <a:prstClr val="black">
                <a:alpha val="40000"/>
              </a:prstClr>
            </a:outerShdw>
          </a:effectLst>
        </p:spPr>
        <p:txBody>
          <a:bodyPr>
            <a:spAutoFit/>
          </a:bodyPr>
          <a:lstStyle/>
          <a:p>
            <a:pPr marL="290513" indent="-231775">
              <a:spcBef>
                <a:spcPct val="15000"/>
              </a:spcBef>
              <a:buClr>
                <a:srgbClr val="CC0000"/>
              </a:buClr>
              <a:buFont typeface="Wingdings" pitchFamily="2" charset="2"/>
              <a:buNone/>
              <a:defRPr/>
            </a:pPr>
            <a:r>
              <a:rPr lang="en-US" sz="2700" b="1" dirty="0">
                <a:latin typeface="Arial"/>
                <a:cs typeface="Arial"/>
              </a:rPr>
              <a:t>Firms</a:t>
            </a:r>
            <a:r>
              <a:rPr lang="en-US" sz="2700" dirty="0">
                <a:latin typeface="Arial"/>
                <a:cs typeface="Arial"/>
              </a:rPr>
              <a:t>:</a:t>
            </a:r>
          </a:p>
          <a:p>
            <a:pPr marL="290513" indent="-231775">
              <a:spcBef>
                <a:spcPct val="15000"/>
              </a:spcBef>
              <a:buClr>
                <a:srgbClr val="CC0000"/>
              </a:buClr>
              <a:buFont typeface="Wingdings" pitchFamily="2" charset="2"/>
              <a:buChar char="§"/>
              <a:defRPr/>
            </a:pPr>
            <a:r>
              <a:rPr lang="en-US" sz="2700" dirty="0">
                <a:latin typeface="Arial"/>
                <a:cs typeface="Arial"/>
              </a:rPr>
              <a:t>buy/hire factors of production, </a:t>
            </a:r>
            <a:br>
              <a:rPr lang="en-US" sz="2700" dirty="0">
                <a:latin typeface="Arial"/>
                <a:cs typeface="Arial"/>
              </a:rPr>
            </a:br>
            <a:r>
              <a:rPr lang="en-US" sz="2700" dirty="0">
                <a:latin typeface="Arial"/>
                <a:cs typeface="Arial"/>
              </a:rPr>
              <a:t>use them to produce goods and services</a:t>
            </a:r>
          </a:p>
          <a:p>
            <a:pPr marL="290513" indent="-231775">
              <a:spcBef>
                <a:spcPct val="15000"/>
              </a:spcBef>
              <a:buClr>
                <a:srgbClr val="CC0000"/>
              </a:buClr>
              <a:buFont typeface="Wingdings" pitchFamily="2" charset="2"/>
              <a:buChar char="§"/>
              <a:defRPr/>
            </a:pPr>
            <a:r>
              <a:rPr lang="en-US" sz="2700" dirty="0">
                <a:latin typeface="Arial"/>
                <a:cs typeface="Arial"/>
              </a:rPr>
              <a:t>sell goods &amp; services</a:t>
            </a:r>
          </a:p>
        </p:txBody>
      </p:sp>
      <p:sp>
        <p:nvSpPr>
          <p:cNvPr id="6" name="Footer Placeholder 5"/>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Slide Number Placeholder 6"/>
          <p:cNvSpPr>
            <a:spLocks noGrp="1"/>
          </p:cNvSpPr>
          <p:nvPr>
            <p:ph type="sldNum" sz="quarter" idx="13"/>
          </p:nvPr>
        </p:nvSpPr>
        <p:spPr/>
        <p:txBody>
          <a:bodyPr/>
          <a:lstStyle/>
          <a:p>
            <a:pPr>
              <a:defRPr/>
            </a:pPr>
            <a:fld id="{2F37425F-5E17-4209-B948-B5CE2119E408}" type="slidenum">
              <a:rPr lang="en-US" smtClean="0"/>
              <a:pPr>
                <a:defRPr/>
              </a:pPr>
              <a:t>10</a:t>
            </a:fld>
            <a:endParaRPr lang="en-US" dirty="0"/>
          </a:p>
        </p:txBody>
      </p:sp>
    </p:spTree>
    <p:extLst>
      <p:ext uri="{BB962C8B-B14F-4D97-AF65-F5344CB8AC3E}">
        <p14:creationId xmlns:p14="http://schemas.microsoft.com/office/powerpoint/2010/main" val="33960246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5348"/>
                                        </p:tgtEl>
                                        <p:attrNameLst>
                                          <p:attrName>style.visibility</p:attrName>
                                        </p:attrNameLst>
                                      </p:cBhvr>
                                      <p:to>
                                        <p:strVal val="visible"/>
                                      </p:to>
                                    </p:set>
                                    <p:animEffect transition="in" filter="fade">
                                      <p:cBhvr>
                                        <p:cTn id="17" dur="500"/>
                                        <p:tgtEl>
                                          <p:spTgt spid="1853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5346"/>
                                        </p:tgtEl>
                                        <p:attrNameLst>
                                          <p:attrName>style.visibility</p:attrName>
                                        </p:attrNameLst>
                                      </p:cBhvr>
                                      <p:to>
                                        <p:strVal val="visible"/>
                                      </p:to>
                                    </p:set>
                                    <p:animEffect transition="in" filter="fade">
                                      <p:cBhvr>
                                        <p:cTn id="20" dur="500"/>
                                        <p:tgtEl>
                                          <p:spTgt spid="1853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7401"/>
                                        </p:tgtEl>
                                        <p:attrNameLst>
                                          <p:attrName>style.visibility</p:attrName>
                                        </p:attrNameLst>
                                      </p:cBhvr>
                                      <p:to>
                                        <p:strVal val="visible"/>
                                      </p:to>
                                    </p:set>
                                    <p:animEffect transition="in" filter="fade">
                                      <p:cBhvr>
                                        <p:cTn id="25" dur="500"/>
                                        <p:tgtEl>
                                          <p:spTgt spid="1874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7394"/>
                                        </p:tgtEl>
                                        <p:attrNameLst>
                                          <p:attrName>style.visibility</p:attrName>
                                        </p:attrNameLst>
                                      </p:cBhvr>
                                      <p:to>
                                        <p:strVal val="visible"/>
                                      </p:to>
                                    </p:set>
                                    <p:animEffect transition="in" filter="fade">
                                      <p:cBhvr>
                                        <p:cTn id="28" dur="500"/>
                                        <p:tgtEl>
                                          <p:spTgt spid="187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nimBg="1"/>
      <p:bldP spid="185346" grpId="0" animBg="1"/>
      <p:bldP spid="185348" grpId="0" animBg="1"/>
      <p:bldP spid="18740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algn="l" eaLnBrk="1" hangingPunct="1"/>
            <a:r>
              <a:rPr lang="en-US" sz="2700"/>
              <a:t>The Circular-Flow Diagram</a:t>
            </a:r>
          </a:p>
        </p:txBody>
      </p:sp>
      <p:grpSp>
        <p:nvGrpSpPr>
          <p:cNvPr id="2" name="Group 3"/>
          <p:cNvGrpSpPr>
            <a:grpSpLocks/>
          </p:cNvGrpSpPr>
          <p:nvPr/>
        </p:nvGrpSpPr>
        <p:grpSpPr bwMode="auto">
          <a:xfrm>
            <a:off x="3357563" y="4435475"/>
            <a:ext cx="2422525" cy="1689100"/>
            <a:chOff x="2115" y="2794"/>
            <a:chExt cx="1526" cy="1064"/>
          </a:xfrm>
          <a:effectLst>
            <a:outerShdw blurRad="50800" dist="38100" dir="2700000" algn="tl" rotWithShape="0">
              <a:prstClr val="black">
                <a:alpha val="40000"/>
              </a:prstClr>
            </a:outerShdw>
          </a:effectLst>
        </p:grpSpPr>
        <p:sp>
          <p:nvSpPr>
            <p:cNvPr id="12343" name="Oval 4"/>
            <p:cNvSpPr>
              <a:spLocks noChangeArrowheads="1"/>
            </p:cNvSpPr>
            <p:nvPr/>
          </p:nvSpPr>
          <p:spPr bwMode="auto">
            <a:xfrm>
              <a:off x="2138" y="2794"/>
              <a:ext cx="1462" cy="1064"/>
            </a:xfrm>
            <a:prstGeom prst="ellipse">
              <a:avLst/>
            </a:prstGeom>
            <a:solidFill>
              <a:srgbClr val="FFCC99"/>
            </a:solidFill>
            <a:ln w="9525">
              <a:noFill/>
              <a:round/>
              <a:headEnd/>
              <a:tailEnd/>
            </a:ln>
            <a:effectLst>
              <a:outerShdw blurRad="50800" dist="38100" dir="2700000" algn="tl" rotWithShape="0">
                <a:srgbClr val="000000">
                  <a:alpha val="40000"/>
                </a:srgbClr>
              </a:outerShdw>
            </a:effectLst>
          </p:spPr>
          <p:txBody>
            <a:bodyPr/>
            <a:lstStyle/>
            <a:p>
              <a:pPr>
                <a:defRPr/>
              </a:pPr>
              <a:endParaRPr lang="en-US">
                <a:latin typeface="Arial"/>
                <a:cs typeface="Arial"/>
              </a:endParaRPr>
            </a:p>
          </p:txBody>
        </p:sp>
        <p:sp>
          <p:nvSpPr>
            <p:cNvPr id="12344" name="Text Box 5"/>
            <p:cNvSpPr txBox="1">
              <a:spLocks noChangeArrowheads="1"/>
            </p:cNvSpPr>
            <p:nvPr/>
          </p:nvSpPr>
          <p:spPr bwMode="auto">
            <a:xfrm>
              <a:off x="2115" y="2930"/>
              <a:ext cx="1526" cy="808"/>
            </a:xfrm>
            <a:prstGeom prst="rect">
              <a:avLst/>
            </a:prstGeom>
            <a:noFill/>
            <a:ln w="9525">
              <a:noFill/>
              <a:miter lim="800000"/>
              <a:headEnd/>
              <a:tailEnd/>
            </a:ln>
          </p:spPr>
          <p:txBody>
            <a:bodyPr>
              <a:spAutoFit/>
            </a:bodyPr>
            <a:lstStyle/>
            <a:p>
              <a:pPr algn="ctr">
                <a:spcBef>
                  <a:spcPct val="50000"/>
                </a:spcBef>
                <a:defRPr/>
              </a:pPr>
              <a:r>
                <a:rPr lang="en-US" sz="2600">
                  <a:latin typeface="Arial"/>
                  <a:cs typeface="Arial"/>
                </a:rPr>
                <a:t>Markets for Factors of Production</a:t>
              </a:r>
            </a:p>
          </p:txBody>
        </p:sp>
      </p:grpSp>
      <p:grpSp>
        <p:nvGrpSpPr>
          <p:cNvPr id="3" name="Group 6"/>
          <p:cNvGrpSpPr>
            <a:grpSpLocks/>
          </p:cNvGrpSpPr>
          <p:nvPr/>
        </p:nvGrpSpPr>
        <p:grpSpPr bwMode="auto">
          <a:xfrm>
            <a:off x="6624638" y="2968625"/>
            <a:ext cx="2162175" cy="893763"/>
            <a:chOff x="4173" y="1870"/>
            <a:chExt cx="1362" cy="563"/>
          </a:xfrm>
          <a:effectLst>
            <a:outerShdw blurRad="50800" dist="38100" dir="2700000" algn="tl" rotWithShape="0">
              <a:prstClr val="black">
                <a:alpha val="40000"/>
              </a:prstClr>
            </a:outerShdw>
          </a:effectLst>
        </p:grpSpPr>
        <p:sp>
          <p:nvSpPr>
            <p:cNvPr id="12341" name="Rectangle 7"/>
            <p:cNvSpPr>
              <a:spLocks noChangeArrowheads="1"/>
            </p:cNvSpPr>
            <p:nvPr/>
          </p:nvSpPr>
          <p:spPr bwMode="auto">
            <a:xfrm>
              <a:off x="4173" y="1870"/>
              <a:ext cx="1362" cy="563"/>
            </a:xfrm>
            <a:prstGeom prst="rect">
              <a:avLst/>
            </a:prstGeom>
            <a:solidFill>
              <a:srgbClr val="99CCFF"/>
            </a:solidFill>
            <a:ln w="9525">
              <a:noFill/>
              <a:miter lim="800000"/>
              <a:headEnd/>
              <a:tailEnd/>
            </a:ln>
            <a:effectLst>
              <a:outerShdw blurRad="50800" dist="38100" dir="2700000" algn="tl" rotWithShape="0">
                <a:srgbClr val="000000">
                  <a:alpha val="40000"/>
                </a:srgbClr>
              </a:outerShdw>
            </a:effectLst>
          </p:spPr>
          <p:txBody>
            <a:bodyPr/>
            <a:lstStyle/>
            <a:p>
              <a:pPr>
                <a:defRPr/>
              </a:pPr>
              <a:endParaRPr lang="en-US">
                <a:latin typeface="Arial"/>
                <a:cs typeface="Arial"/>
              </a:endParaRPr>
            </a:p>
          </p:txBody>
        </p:sp>
        <p:sp>
          <p:nvSpPr>
            <p:cNvPr id="12342" name="Text Box 8"/>
            <p:cNvSpPr txBox="1">
              <a:spLocks noChangeArrowheads="1"/>
            </p:cNvSpPr>
            <p:nvPr/>
          </p:nvSpPr>
          <p:spPr bwMode="auto">
            <a:xfrm>
              <a:off x="4202" y="1998"/>
              <a:ext cx="1309" cy="317"/>
            </a:xfrm>
            <a:prstGeom prst="rect">
              <a:avLst/>
            </a:prstGeom>
            <a:noFill/>
            <a:ln w="9525">
              <a:noFill/>
              <a:miter lim="800000"/>
              <a:headEnd/>
              <a:tailEnd/>
            </a:ln>
          </p:spPr>
          <p:txBody>
            <a:bodyPr>
              <a:spAutoFit/>
            </a:bodyPr>
            <a:lstStyle/>
            <a:p>
              <a:pPr algn="ctr">
                <a:spcBef>
                  <a:spcPct val="50000"/>
                </a:spcBef>
                <a:defRPr/>
              </a:pPr>
              <a:r>
                <a:rPr lang="en-US" sz="2700">
                  <a:latin typeface="Arial"/>
                  <a:cs typeface="Arial"/>
                </a:rPr>
                <a:t>Households</a:t>
              </a:r>
            </a:p>
          </p:txBody>
        </p:sp>
      </p:grpSp>
      <p:grpSp>
        <p:nvGrpSpPr>
          <p:cNvPr id="4" name="Group 9"/>
          <p:cNvGrpSpPr>
            <a:grpSpLocks/>
          </p:cNvGrpSpPr>
          <p:nvPr/>
        </p:nvGrpSpPr>
        <p:grpSpPr bwMode="auto">
          <a:xfrm>
            <a:off x="241300" y="2978150"/>
            <a:ext cx="1944688" cy="893763"/>
            <a:chOff x="131" y="1876"/>
            <a:chExt cx="1225" cy="563"/>
          </a:xfrm>
          <a:effectLst>
            <a:outerShdw blurRad="50800" dist="38100" dir="2700000" algn="tl" rotWithShape="0">
              <a:prstClr val="black">
                <a:alpha val="40000"/>
              </a:prstClr>
            </a:outerShdw>
          </a:effectLst>
        </p:grpSpPr>
        <p:sp>
          <p:nvSpPr>
            <p:cNvPr id="12339" name="Rectangle 10"/>
            <p:cNvSpPr>
              <a:spLocks noChangeArrowheads="1"/>
            </p:cNvSpPr>
            <p:nvPr/>
          </p:nvSpPr>
          <p:spPr bwMode="auto">
            <a:xfrm>
              <a:off x="131" y="1876"/>
              <a:ext cx="1225" cy="563"/>
            </a:xfrm>
            <a:prstGeom prst="rect">
              <a:avLst/>
            </a:prstGeom>
            <a:solidFill>
              <a:srgbClr val="99CCFF"/>
            </a:solidFill>
            <a:ln w="9525">
              <a:noFill/>
              <a:miter lim="800000"/>
              <a:headEnd/>
              <a:tailEnd/>
            </a:ln>
            <a:effectLst>
              <a:outerShdw blurRad="50800" dist="38100" dir="2700000" algn="tl" rotWithShape="0">
                <a:srgbClr val="000000">
                  <a:alpha val="40000"/>
                </a:srgbClr>
              </a:outerShdw>
            </a:effectLst>
          </p:spPr>
          <p:txBody>
            <a:bodyPr/>
            <a:lstStyle/>
            <a:p>
              <a:pPr>
                <a:defRPr/>
              </a:pPr>
              <a:endParaRPr lang="en-US">
                <a:latin typeface="Arial"/>
                <a:cs typeface="Arial"/>
              </a:endParaRPr>
            </a:p>
          </p:txBody>
        </p:sp>
        <p:sp>
          <p:nvSpPr>
            <p:cNvPr id="12340" name="Text Box 11"/>
            <p:cNvSpPr txBox="1">
              <a:spLocks noChangeArrowheads="1"/>
            </p:cNvSpPr>
            <p:nvPr/>
          </p:nvSpPr>
          <p:spPr bwMode="auto">
            <a:xfrm>
              <a:off x="246" y="1989"/>
              <a:ext cx="1021" cy="317"/>
            </a:xfrm>
            <a:prstGeom prst="rect">
              <a:avLst/>
            </a:prstGeom>
            <a:noFill/>
            <a:ln w="9525">
              <a:noFill/>
              <a:miter lim="800000"/>
              <a:headEnd/>
              <a:tailEnd/>
            </a:ln>
          </p:spPr>
          <p:txBody>
            <a:bodyPr>
              <a:spAutoFit/>
            </a:bodyPr>
            <a:lstStyle/>
            <a:p>
              <a:pPr algn="ctr">
                <a:spcBef>
                  <a:spcPct val="50000"/>
                </a:spcBef>
                <a:defRPr/>
              </a:pPr>
              <a:r>
                <a:rPr lang="en-US" sz="2700">
                  <a:latin typeface="Arial"/>
                  <a:cs typeface="Arial"/>
                </a:rPr>
                <a:t>Firms</a:t>
              </a:r>
            </a:p>
          </p:txBody>
        </p:sp>
      </p:grpSp>
      <p:grpSp>
        <p:nvGrpSpPr>
          <p:cNvPr id="5" name="Group 12"/>
          <p:cNvGrpSpPr>
            <a:grpSpLocks/>
          </p:cNvGrpSpPr>
          <p:nvPr/>
        </p:nvGrpSpPr>
        <p:grpSpPr bwMode="auto">
          <a:xfrm>
            <a:off x="5719763" y="3860800"/>
            <a:ext cx="2900362" cy="2098675"/>
            <a:chOff x="3603" y="2432"/>
            <a:chExt cx="1827" cy="1322"/>
          </a:xfrm>
        </p:grpSpPr>
        <p:grpSp>
          <p:nvGrpSpPr>
            <p:cNvPr id="6" name="Group 13"/>
            <p:cNvGrpSpPr>
              <a:grpSpLocks/>
            </p:cNvGrpSpPr>
            <p:nvPr/>
          </p:nvGrpSpPr>
          <p:grpSpPr bwMode="auto">
            <a:xfrm rot="5400000">
              <a:off x="3866" y="2169"/>
              <a:ext cx="1048" cy="1573"/>
              <a:chOff x="3840" y="1040"/>
              <a:chExt cx="1008" cy="752"/>
            </a:xfrm>
          </p:grpSpPr>
          <p:sp>
            <p:nvSpPr>
              <p:cNvPr id="12335" name="Line 14"/>
              <p:cNvSpPr>
                <a:spLocks noChangeShapeType="1"/>
              </p:cNvSpPr>
              <p:nvPr/>
            </p:nvSpPr>
            <p:spPr bwMode="auto">
              <a:xfrm flipH="1">
                <a:off x="3840" y="1040"/>
                <a:ext cx="1008" cy="0"/>
              </a:xfrm>
              <a:prstGeom prst="line">
                <a:avLst/>
              </a:prstGeom>
              <a:noFill/>
              <a:ln w="57150">
                <a:solidFill>
                  <a:srgbClr val="009900"/>
                </a:solidFill>
                <a:round/>
                <a:headEnd/>
                <a:tailEnd type="stealth" w="lg" len="lg"/>
              </a:ln>
            </p:spPr>
            <p:txBody>
              <a:bodyPr/>
              <a:lstStyle/>
              <a:p>
                <a:endParaRPr lang="en-US">
                  <a:latin typeface="Arial"/>
                  <a:cs typeface="Arial"/>
                </a:endParaRPr>
              </a:p>
            </p:txBody>
          </p:sp>
          <p:sp>
            <p:nvSpPr>
              <p:cNvPr id="12336" name="Line 15"/>
              <p:cNvSpPr>
                <a:spLocks noChangeShapeType="1"/>
              </p:cNvSpPr>
              <p:nvPr/>
            </p:nvSpPr>
            <p:spPr bwMode="auto">
              <a:xfrm>
                <a:off x="4830" y="1041"/>
                <a:ext cx="0" cy="751"/>
              </a:xfrm>
              <a:prstGeom prst="line">
                <a:avLst/>
              </a:prstGeom>
              <a:noFill/>
              <a:ln w="57150">
                <a:solidFill>
                  <a:srgbClr val="009900"/>
                </a:solidFill>
                <a:round/>
                <a:headEnd/>
                <a:tailEnd/>
              </a:ln>
            </p:spPr>
            <p:txBody>
              <a:bodyPr/>
              <a:lstStyle/>
              <a:p>
                <a:endParaRPr lang="en-US">
                  <a:latin typeface="Arial"/>
                  <a:cs typeface="Arial"/>
                </a:endParaRPr>
              </a:p>
            </p:txBody>
          </p:sp>
        </p:grpSp>
        <p:sp>
          <p:nvSpPr>
            <p:cNvPr id="12334" name="Text Box 16"/>
            <p:cNvSpPr txBox="1">
              <a:spLocks noChangeArrowheads="1"/>
            </p:cNvSpPr>
            <p:nvPr/>
          </p:nvSpPr>
          <p:spPr bwMode="auto">
            <a:xfrm>
              <a:off x="3821" y="3456"/>
              <a:ext cx="1609" cy="298"/>
            </a:xfrm>
            <a:prstGeom prst="rect">
              <a:avLst/>
            </a:prstGeom>
            <a:noFill/>
            <a:ln w="9525">
              <a:noFill/>
              <a:miter lim="800000"/>
              <a:headEnd/>
              <a:tailEnd/>
            </a:ln>
          </p:spPr>
          <p:txBody>
            <a:bodyPr>
              <a:spAutoFit/>
            </a:bodyPr>
            <a:lstStyle/>
            <a:p>
              <a:pPr>
                <a:spcBef>
                  <a:spcPct val="50000"/>
                </a:spcBef>
              </a:pPr>
              <a:r>
                <a:rPr lang="en-US" sz="2500">
                  <a:latin typeface="Arial"/>
                  <a:cs typeface="Arial"/>
                </a:rPr>
                <a:t>Income (=GDP)</a:t>
              </a:r>
            </a:p>
          </p:txBody>
        </p:sp>
      </p:grpSp>
      <p:grpSp>
        <p:nvGrpSpPr>
          <p:cNvPr id="7" name="Group 17"/>
          <p:cNvGrpSpPr>
            <a:grpSpLocks/>
          </p:cNvGrpSpPr>
          <p:nvPr/>
        </p:nvGrpSpPr>
        <p:grpSpPr bwMode="auto">
          <a:xfrm>
            <a:off x="484188" y="3890962"/>
            <a:ext cx="2947987" cy="2441574"/>
            <a:chOff x="305" y="2451"/>
            <a:chExt cx="1857" cy="1538"/>
          </a:xfrm>
        </p:grpSpPr>
        <p:grpSp>
          <p:nvGrpSpPr>
            <p:cNvPr id="9" name="Group 18"/>
            <p:cNvGrpSpPr>
              <a:grpSpLocks/>
            </p:cNvGrpSpPr>
            <p:nvPr/>
          </p:nvGrpSpPr>
          <p:grpSpPr bwMode="auto">
            <a:xfrm>
              <a:off x="454" y="2451"/>
              <a:ext cx="1708" cy="1029"/>
              <a:chOff x="454" y="2451"/>
              <a:chExt cx="1684" cy="1029"/>
            </a:xfrm>
          </p:grpSpPr>
          <p:sp>
            <p:nvSpPr>
              <p:cNvPr id="12331" name="Line 19"/>
              <p:cNvSpPr>
                <a:spLocks noChangeShapeType="1"/>
              </p:cNvSpPr>
              <p:nvPr/>
            </p:nvSpPr>
            <p:spPr bwMode="auto">
              <a:xfrm rot="10800000" flipH="1">
                <a:off x="454" y="3480"/>
                <a:ext cx="1684" cy="0"/>
              </a:xfrm>
              <a:prstGeom prst="line">
                <a:avLst/>
              </a:prstGeom>
              <a:noFill/>
              <a:ln w="57150">
                <a:solidFill>
                  <a:srgbClr val="009900"/>
                </a:solidFill>
                <a:round/>
                <a:headEnd/>
                <a:tailEnd type="stealth" w="lg" len="lg"/>
              </a:ln>
            </p:spPr>
            <p:txBody>
              <a:bodyPr/>
              <a:lstStyle/>
              <a:p>
                <a:endParaRPr lang="en-US">
                  <a:latin typeface="Arial"/>
                  <a:cs typeface="Arial"/>
                </a:endParaRPr>
              </a:p>
            </p:txBody>
          </p:sp>
          <p:sp>
            <p:nvSpPr>
              <p:cNvPr id="12332" name="Line 20"/>
              <p:cNvSpPr>
                <a:spLocks noChangeShapeType="1"/>
              </p:cNvSpPr>
              <p:nvPr/>
            </p:nvSpPr>
            <p:spPr bwMode="auto">
              <a:xfrm rot="10800000">
                <a:off x="472" y="2451"/>
                <a:ext cx="0" cy="1029"/>
              </a:xfrm>
              <a:prstGeom prst="line">
                <a:avLst/>
              </a:prstGeom>
              <a:noFill/>
              <a:ln w="57150">
                <a:solidFill>
                  <a:srgbClr val="009900"/>
                </a:solidFill>
                <a:round/>
                <a:headEnd/>
                <a:tailEnd/>
              </a:ln>
            </p:spPr>
            <p:txBody>
              <a:bodyPr/>
              <a:lstStyle/>
              <a:p>
                <a:endParaRPr lang="en-US">
                  <a:latin typeface="Arial"/>
                  <a:cs typeface="Arial"/>
                </a:endParaRPr>
              </a:p>
            </p:txBody>
          </p:sp>
        </p:grpSp>
        <p:sp>
          <p:nvSpPr>
            <p:cNvPr id="12330" name="Text Box 21"/>
            <p:cNvSpPr txBox="1">
              <a:spLocks noChangeArrowheads="1"/>
            </p:cNvSpPr>
            <p:nvPr/>
          </p:nvSpPr>
          <p:spPr bwMode="auto">
            <a:xfrm>
              <a:off x="305" y="3470"/>
              <a:ext cx="1833" cy="519"/>
            </a:xfrm>
            <a:prstGeom prst="rect">
              <a:avLst/>
            </a:prstGeom>
            <a:noFill/>
            <a:ln w="9525">
              <a:noFill/>
              <a:miter lim="800000"/>
              <a:headEnd/>
              <a:tailEnd/>
            </a:ln>
          </p:spPr>
          <p:txBody>
            <a:bodyPr wrap="square">
              <a:spAutoFit/>
            </a:bodyPr>
            <a:lstStyle/>
            <a:p>
              <a:pPr>
                <a:lnSpc>
                  <a:spcPct val="95000"/>
                </a:lnSpc>
                <a:spcBef>
                  <a:spcPct val="50000"/>
                </a:spcBef>
              </a:pPr>
              <a:r>
                <a:rPr lang="en-US" sz="2500" dirty="0">
                  <a:latin typeface="Arial"/>
                  <a:cs typeface="Arial"/>
                </a:rPr>
                <a:t>Wages, rent, profit (=GDP)</a:t>
              </a:r>
            </a:p>
          </p:txBody>
        </p:sp>
      </p:grpSp>
      <p:grpSp>
        <p:nvGrpSpPr>
          <p:cNvPr id="10" name="Group 22"/>
          <p:cNvGrpSpPr>
            <a:grpSpLocks/>
          </p:cNvGrpSpPr>
          <p:nvPr/>
        </p:nvGrpSpPr>
        <p:grpSpPr bwMode="auto">
          <a:xfrm>
            <a:off x="1158875" y="3876675"/>
            <a:ext cx="2222500" cy="1285875"/>
            <a:chOff x="730" y="2442"/>
            <a:chExt cx="1400" cy="810"/>
          </a:xfrm>
        </p:grpSpPr>
        <p:grpSp>
          <p:nvGrpSpPr>
            <p:cNvPr id="11" name="Group 23"/>
            <p:cNvGrpSpPr>
              <a:grpSpLocks/>
            </p:cNvGrpSpPr>
            <p:nvPr/>
          </p:nvGrpSpPr>
          <p:grpSpPr bwMode="auto">
            <a:xfrm>
              <a:off x="730" y="2442"/>
              <a:ext cx="1400" cy="810"/>
              <a:chOff x="986" y="2478"/>
              <a:chExt cx="879" cy="774"/>
            </a:xfrm>
          </p:grpSpPr>
          <p:sp>
            <p:nvSpPr>
              <p:cNvPr id="12327" name="Line 24"/>
              <p:cNvSpPr>
                <a:spLocks noChangeShapeType="1"/>
              </p:cNvSpPr>
              <p:nvPr/>
            </p:nvSpPr>
            <p:spPr bwMode="auto">
              <a:xfrm rot="5400000" flipH="1" flipV="1">
                <a:off x="600" y="2865"/>
                <a:ext cx="774" cy="0"/>
              </a:xfrm>
              <a:prstGeom prst="line">
                <a:avLst/>
              </a:prstGeom>
              <a:noFill/>
              <a:ln w="57150">
                <a:solidFill>
                  <a:srgbClr val="CC0000"/>
                </a:solidFill>
                <a:round/>
                <a:headEnd/>
                <a:tailEnd type="stealth" w="lg" len="lg"/>
              </a:ln>
            </p:spPr>
            <p:txBody>
              <a:bodyPr/>
              <a:lstStyle/>
              <a:p>
                <a:endParaRPr lang="en-US">
                  <a:latin typeface="Arial"/>
                  <a:cs typeface="Arial"/>
                </a:endParaRPr>
              </a:p>
            </p:txBody>
          </p:sp>
          <p:sp>
            <p:nvSpPr>
              <p:cNvPr id="12328" name="Line 25"/>
              <p:cNvSpPr>
                <a:spLocks noChangeShapeType="1"/>
              </p:cNvSpPr>
              <p:nvPr/>
            </p:nvSpPr>
            <p:spPr bwMode="auto">
              <a:xfrm rot="5400000" flipV="1">
                <a:off x="1426" y="2794"/>
                <a:ext cx="0" cy="879"/>
              </a:xfrm>
              <a:prstGeom prst="line">
                <a:avLst/>
              </a:prstGeom>
              <a:noFill/>
              <a:ln w="57150">
                <a:solidFill>
                  <a:srgbClr val="CC0000"/>
                </a:solidFill>
                <a:round/>
                <a:headEnd/>
                <a:tailEnd/>
              </a:ln>
            </p:spPr>
            <p:txBody>
              <a:bodyPr/>
              <a:lstStyle/>
              <a:p>
                <a:endParaRPr lang="en-US">
                  <a:latin typeface="Arial"/>
                  <a:cs typeface="Arial"/>
                </a:endParaRPr>
              </a:p>
            </p:txBody>
          </p:sp>
        </p:grpSp>
        <p:sp>
          <p:nvSpPr>
            <p:cNvPr id="12326" name="Text Box 26"/>
            <p:cNvSpPr txBox="1">
              <a:spLocks noChangeArrowheads="1"/>
            </p:cNvSpPr>
            <p:nvPr/>
          </p:nvSpPr>
          <p:spPr bwMode="auto">
            <a:xfrm>
              <a:off x="758" y="2736"/>
              <a:ext cx="1262" cy="498"/>
            </a:xfrm>
            <a:prstGeom prst="rect">
              <a:avLst/>
            </a:prstGeom>
            <a:noFill/>
            <a:ln w="9525">
              <a:noFill/>
              <a:miter lim="800000"/>
              <a:headEnd/>
              <a:tailEnd/>
            </a:ln>
          </p:spPr>
          <p:txBody>
            <a:bodyPr>
              <a:spAutoFit/>
            </a:bodyPr>
            <a:lstStyle/>
            <a:p>
              <a:pPr>
                <a:lnSpc>
                  <a:spcPct val="90000"/>
                </a:lnSpc>
                <a:spcBef>
                  <a:spcPct val="50000"/>
                </a:spcBef>
              </a:pPr>
              <a:r>
                <a:rPr lang="en-US" sz="2500">
                  <a:latin typeface="Arial"/>
                  <a:cs typeface="Arial"/>
                </a:rPr>
                <a:t>Factors of production</a:t>
              </a:r>
            </a:p>
          </p:txBody>
        </p:sp>
      </p:grpSp>
      <p:grpSp>
        <p:nvGrpSpPr>
          <p:cNvPr id="12" name="Group 27"/>
          <p:cNvGrpSpPr>
            <a:grpSpLocks/>
          </p:cNvGrpSpPr>
          <p:nvPr/>
        </p:nvGrpSpPr>
        <p:grpSpPr bwMode="auto">
          <a:xfrm>
            <a:off x="5732463" y="3860800"/>
            <a:ext cx="2125662" cy="1301750"/>
            <a:chOff x="3611" y="2432"/>
            <a:chExt cx="1339" cy="820"/>
          </a:xfrm>
        </p:grpSpPr>
        <p:grpSp>
          <p:nvGrpSpPr>
            <p:cNvPr id="13" name="Group 28"/>
            <p:cNvGrpSpPr>
              <a:grpSpLocks/>
            </p:cNvGrpSpPr>
            <p:nvPr/>
          </p:nvGrpSpPr>
          <p:grpSpPr bwMode="auto">
            <a:xfrm>
              <a:off x="3611" y="2432"/>
              <a:ext cx="1339" cy="820"/>
              <a:chOff x="3611" y="2456"/>
              <a:chExt cx="1339" cy="796"/>
            </a:xfrm>
          </p:grpSpPr>
          <p:sp>
            <p:nvSpPr>
              <p:cNvPr id="12323" name="Line 29"/>
              <p:cNvSpPr>
                <a:spLocks noChangeShapeType="1"/>
              </p:cNvSpPr>
              <p:nvPr/>
            </p:nvSpPr>
            <p:spPr bwMode="auto">
              <a:xfrm flipH="1" flipV="1">
                <a:off x="3611" y="3248"/>
                <a:ext cx="1339" cy="0"/>
              </a:xfrm>
              <a:prstGeom prst="line">
                <a:avLst/>
              </a:prstGeom>
              <a:noFill/>
              <a:ln w="57150">
                <a:solidFill>
                  <a:srgbClr val="CC0000"/>
                </a:solidFill>
                <a:round/>
                <a:headEnd/>
                <a:tailEnd type="stealth" w="lg" len="lg"/>
              </a:ln>
            </p:spPr>
            <p:txBody>
              <a:bodyPr/>
              <a:lstStyle/>
              <a:p>
                <a:endParaRPr lang="en-US">
                  <a:latin typeface="Arial"/>
                  <a:cs typeface="Arial"/>
                </a:endParaRPr>
              </a:p>
            </p:txBody>
          </p:sp>
          <p:sp>
            <p:nvSpPr>
              <p:cNvPr id="12324" name="Line 30"/>
              <p:cNvSpPr>
                <a:spLocks noChangeShapeType="1"/>
              </p:cNvSpPr>
              <p:nvPr/>
            </p:nvSpPr>
            <p:spPr bwMode="auto">
              <a:xfrm flipV="1">
                <a:off x="4931" y="2456"/>
                <a:ext cx="0" cy="796"/>
              </a:xfrm>
              <a:prstGeom prst="line">
                <a:avLst/>
              </a:prstGeom>
              <a:noFill/>
              <a:ln w="57150">
                <a:solidFill>
                  <a:srgbClr val="CC0000"/>
                </a:solidFill>
                <a:round/>
                <a:headEnd/>
                <a:tailEnd/>
              </a:ln>
            </p:spPr>
            <p:txBody>
              <a:bodyPr/>
              <a:lstStyle/>
              <a:p>
                <a:endParaRPr lang="en-US">
                  <a:latin typeface="Arial"/>
                  <a:cs typeface="Arial"/>
                </a:endParaRPr>
              </a:p>
            </p:txBody>
          </p:sp>
        </p:grpSp>
        <p:sp>
          <p:nvSpPr>
            <p:cNvPr id="12322" name="Text Box 31"/>
            <p:cNvSpPr txBox="1">
              <a:spLocks noChangeArrowheads="1"/>
            </p:cNvSpPr>
            <p:nvPr/>
          </p:nvSpPr>
          <p:spPr bwMode="auto">
            <a:xfrm>
              <a:off x="3682" y="2749"/>
              <a:ext cx="1262" cy="498"/>
            </a:xfrm>
            <a:prstGeom prst="rect">
              <a:avLst/>
            </a:prstGeom>
            <a:noFill/>
            <a:ln w="9525">
              <a:noFill/>
              <a:miter lim="800000"/>
              <a:headEnd/>
              <a:tailEnd/>
            </a:ln>
          </p:spPr>
          <p:txBody>
            <a:bodyPr>
              <a:spAutoFit/>
            </a:bodyPr>
            <a:lstStyle/>
            <a:p>
              <a:pPr algn="r">
                <a:lnSpc>
                  <a:spcPct val="90000"/>
                </a:lnSpc>
                <a:spcBef>
                  <a:spcPct val="50000"/>
                </a:spcBef>
              </a:pPr>
              <a:r>
                <a:rPr lang="en-US" sz="2500">
                  <a:latin typeface="Arial"/>
                  <a:cs typeface="Arial"/>
                </a:rPr>
                <a:t>Labor, land, capital</a:t>
              </a:r>
            </a:p>
          </p:txBody>
        </p:sp>
      </p:grpSp>
      <p:grpSp>
        <p:nvGrpSpPr>
          <p:cNvPr id="14" name="Group 32"/>
          <p:cNvGrpSpPr>
            <a:grpSpLocks/>
          </p:cNvGrpSpPr>
          <p:nvPr/>
        </p:nvGrpSpPr>
        <p:grpSpPr bwMode="auto">
          <a:xfrm>
            <a:off x="5662613" y="893763"/>
            <a:ext cx="3167062" cy="2068512"/>
            <a:chOff x="3567" y="563"/>
            <a:chExt cx="1995" cy="1303"/>
          </a:xfrm>
        </p:grpSpPr>
        <p:grpSp>
          <p:nvGrpSpPr>
            <p:cNvPr id="15" name="Group 33"/>
            <p:cNvGrpSpPr>
              <a:grpSpLocks/>
            </p:cNvGrpSpPr>
            <p:nvPr/>
          </p:nvGrpSpPr>
          <p:grpSpPr bwMode="auto">
            <a:xfrm>
              <a:off x="3567" y="852"/>
              <a:ext cx="1621" cy="1014"/>
              <a:chOff x="3527" y="852"/>
              <a:chExt cx="1661" cy="998"/>
            </a:xfrm>
          </p:grpSpPr>
          <p:sp>
            <p:nvSpPr>
              <p:cNvPr id="12319" name="Line 34"/>
              <p:cNvSpPr>
                <a:spLocks noChangeShapeType="1"/>
              </p:cNvSpPr>
              <p:nvPr/>
            </p:nvSpPr>
            <p:spPr bwMode="auto">
              <a:xfrm flipH="1">
                <a:off x="3527" y="861"/>
                <a:ext cx="1661" cy="0"/>
              </a:xfrm>
              <a:prstGeom prst="line">
                <a:avLst/>
              </a:prstGeom>
              <a:noFill/>
              <a:ln w="57150">
                <a:solidFill>
                  <a:srgbClr val="009900"/>
                </a:solidFill>
                <a:round/>
                <a:headEnd/>
                <a:tailEnd type="stealth" w="lg" len="lg"/>
              </a:ln>
            </p:spPr>
            <p:txBody>
              <a:bodyPr/>
              <a:lstStyle/>
              <a:p>
                <a:endParaRPr lang="en-US">
                  <a:latin typeface="Arial"/>
                  <a:cs typeface="Arial"/>
                </a:endParaRPr>
              </a:p>
            </p:txBody>
          </p:sp>
          <p:sp>
            <p:nvSpPr>
              <p:cNvPr id="12320" name="Line 35"/>
              <p:cNvSpPr>
                <a:spLocks noChangeShapeType="1"/>
              </p:cNvSpPr>
              <p:nvPr/>
            </p:nvSpPr>
            <p:spPr bwMode="auto">
              <a:xfrm>
                <a:off x="5168" y="852"/>
                <a:ext cx="0" cy="998"/>
              </a:xfrm>
              <a:prstGeom prst="line">
                <a:avLst/>
              </a:prstGeom>
              <a:noFill/>
              <a:ln w="57150">
                <a:solidFill>
                  <a:srgbClr val="009900"/>
                </a:solidFill>
                <a:round/>
                <a:headEnd/>
                <a:tailEnd/>
              </a:ln>
            </p:spPr>
            <p:txBody>
              <a:bodyPr/>
              <a:lstStyle/>
              <a:p>
                <a:endParaRPr lang="en-US">
                  <a:latin typeface="Arial"/>
                  <a:cs typeface="Arial"/>
                </a:endParaRPr>
              </a:p>
            </p:txBody>
          </p:sp>
        </p:grpSp>
        <p:sp>
          <p:nvSpPr>
            <p:cNvPr id="12318" name="Text Box 36"/>
            <p:cNvSpPr txBox="1">
              <a:spLocks noChangeArrowheads="1"/>
            </p:cNvSpPr>
            <p:nvPr/>
          </p:nvSpPr>
          <p:spPr bwMode="auto">
            <a:xfrm>
              <a:off x="3743" y="563"/>
              <a:ext cx="1819" cy="298"/>
            </a:xfrm>
            <a:prstGeom prst="rect">
              <a:avLst/>
            </a:prstGeom>
            <a:noFill/>
            <a:ln w="9525">
              <a:noFill/>
              <a:miter lim="800000"/>
              <a:headEnd/>
              <a:tailEnd/>
            </a:ln>
          </p:spPr>
          <p:txBody>
            <a:bodyPr>
              <a:spAutoFit/>
            </a:bodyPr>
            <a:lstStyle/>
            <a:p>
              <a:pPr>
                <a:spcBef>
                  <a:spcPct val="50000"/>
                </a:spcBef>
              </a:pPr>
              <a:r>
                <a:rPr lang="en-US" sz="2500" dirty="0">
                  <a:latin typeface="Arial"/>
                  <a:cs typeface="Arial"/>
                </a:rPr>
                <a:t>Spending (=GDP)</a:t>
              </a:r>
            </a:p>
          </p:txBody>
        </p:sp>
      </p:grpSp>
      <p:grpSp>
        <p:nvGrpSpPr>
          <p:cNvPr id="16" name="Group 37"/>
          <p:cNvGrpSpPr>
            <a:grpSpLocks/>
          </p:cNvGrpSpPr>
          <p:nvPr/>
        </p:nvGrpSpPr>
        <p:grpSpPr bwMode="auto">
          <a:xfrm>
            <a:off x="5708650" y="1662113"/>
            <a:ext cx="2128838" cy="1295400"/>
            <a:chOff x="3596" y="1047"/>
            <a:chExt cx="1341" cy="816"/>
          </a:xfrm>
        </p:grpSpPr>
        <p:grpSp>
          <p:nvGrpSpPr>
            <p:cNvPr id="17" name="Group 38"/>
            <p:cNvGrpSpPr>
              <a:grpSpLocks/>
            </p:cNvGrpSpPr>
            <p:nvPr/>
          </p:nvGrpSpPr>
          <p:grpSpPr bwMode="auto">
            <a:xfrm>
              <a:off x="3596" y="1047"/>
              <a:ext cx="1341" cy="816"/>
              <a:chOff x="3596" y="1047"/>
              <a:chExt cx="1341" cy="816"/>
            </a:xfrm>
          </p:grpSpPr>
          <p:sp>
            <p:nvSpPr>
              <p:cNvPr id="12315" name="Line 39"/>
              <p:cNvSpPr>
                <a:spLocks noChangeShapeType="1"/>
              </p:cNvSpPr>
              <p:nvPr/>
            </p:nvSpPr>
            <p:spPr bwMode="auto">
              <a:xfrm rot="-5400000" flipH="1" flipV="1">
                <a:off x="4510" y="1455"/>
                <a:ext cx="816" cy="0"/>
              </a:xfrm>
              <a:prstGeom prst="line">
                <a:avLst/>
              </a:prstGeom>
              <a:noFill/>
              <a:ln w="57150">
                <a:solidFill>
                  <a:srgbClr val="CC0000"/>
                </a:solidFill>
                <a:round/>
                <a:headEnd/>
                <a:tailEnd type="stealth" w="lg" len="lg"/>
              </a:ln>
            </p:spPr>
            <p:txBody>
              <a:bodyPr/>
              <a:lstStyle/>
              <a:p>
                <a:endParaRPr lang="en-US">
                  <a:latin typeface="Arial"/>
                  <a:cs typeface="Arial"/>
                </a:endParaRPr>
              </a:p>
            </p:txBody>
          </p:sp>
          <p:sp>
            <p:nvSpPr>
              <p:cNvPr id="12316" name="Line 40"/>
              <p:cNvSpPr>
                <a:spLocks noChangeShapeType="1"/>
              </p:cNvSpPr>
              <p:nvPr/>
            </p:nvSpPr>
            <p:spPr bwMode="auto">
              <a:xfrm rot="16200000" flipV="1">
                <a:off x="4267" y="388"/>
                <a:ext cx="0" cy="1341"/>
              </a:xfrm>
              <a:prstGeom prst="line">
                <a:avLst/>
              </a:prstGeom>
              <a:noFill/>
              <a:ln w="57150">
                <a:solidFill>
                  <a:srgbClr val="CC0000"/>
                </a:solidFill>
                <a:round/>
                <a:headEnd/>
                <a:tailEnd/>
              </a:ln>
            </p:spPr>
            <p:txBody>
              <a:bodyPr/>
              <a:lstStyle/>
              <a:p>
                <a:endParaRPr lang="en-US">
                  <a:latin typeface="Arial"/>
                  <a:cs typeface="Arial"/>
                </a:endParaRPr>
              </a:p>
            </p:txBody>
          </p:sp>
        </p:grpSp>
        <p:sp>
          <p:nvSpPr>
            <p:cNvPr id="12314" name="Text Box 41"/>
            <p:cNvSpPr txBox="1">
              <a:spLocks noChangeArrowheads="1"/>
            </p:cNvSpPr>
            <p:nvPr/>
          </p:nvSpPr>
          <p:spPr bwMode="auto">
            <a:xfrm>
              <a:off x="4095" y="1064"/>
              <a:ext cx="825" cy="498"/>
            </a:xfrm>
            <a:prstGeom prst="rect">
              <a:avLst/>
            </a:prstGeom>
            <a:noFill/>
            <a:ln w="9525">
              <a:noFill/>
              <a:miter lim="800000"/>
              <a:headEnd/>
              <a:tailEnd/>
            </a:ln>
          </p:spPr>
          <p:txBody>
            <a:bodyPr>
              <a:spAutoFit/>
            </a:bodyPr>
            <a:lstStyle/>
            <a:p>
              <a:pPr algn="r">
                <a:lnSpc>
                  <a:spcPct val="90000"/>
                </a:lnSpc>
                <a:spcBef>
                  <a:spcPct val="50000"/>
                </a:spcBef>
              </a:pPr>
              <a:r>
                <a:rPr lang="en-US" sz="2500">
                  <a:latin typeface="Arial"/>
                  <a:cs typeface="Arial"/>
                </a:rPr>
                <a:t>G &amp; S bought</a:t>
              </a:r>
            </a:p>
          </p:txBody>
        </p:sp>
      </p:grpSp>
      <p:grpSp>
        <p:nvGrpSpPr>
          <p:cNvPr id="18" name="Group 42"/>
          <p:cNvGrpSpPr>
            <a:grpSpLocks/>
          </p:cNvGrpSpPr>
          <p:nvPr/>
        </p:nvGrpSpPr>
        <p:grpSpPr bwMode="auto">
          <a:xfrm>
            <a:off x="1117600" y="1606550"/>
            <a:ext cx="2259013" cy="1366838"/>
            <a:chOff x="704" y="1012"/>
            <a:chExt cx="1423" cy="861"/>
          </a:xfrm>
        </p:grpSpPr>
        <p:grpSp>
          <p:nvGrpSpPr>
            <p:cNvPr id="19" name="Group 43"/>
            <p:cNvGrpSpPr>
              <a:grpSpLocks/>
            </p:cNvGrpSpPr>
            <p:nvPr/>
          </p:nvGrpSpPr>
          <p:grpSpPr bwMode="auto">
            <a:xfrm>
              <a:off x="704" y="1012"/>
              <a:ext cx="1423" cy="861"/>
              <a:chOff x="704" y="1012"/>
              <a:chExt cx="1423" cy="885"/>
            </a:xfrm>
          </p:grpSpPr>
          <p:sp>
            <p:nvSpPr>
              <p:cNvPr id="12311" name="Line 44"/>
              <p:cNvSpPr>
                <a:spLocks noChangeShapeType="1"/>
              </p:cNvSpPr>
              <p:nvPr/>
            </p:nvSpPr>
            <p:spPr bwMode="auto">
              <a:xfrm rot="10800000" flipH="1" flipV="1">
                <a:off x="704" y="1024"/>
                <a:ext cx="1423" cy="0"/>
              </a:xfrm>
              <a:prstGeom prst="line">
                <a:avLst/>
              </a:prstGeom>
              <a:noFill/>
              <a:ln w="57150">
                <a:solidFill>
                  <a:srgbClr val="CC0000"/>
                </a:solidFill>
                <a:round/>
                <a:headEnd/>
                <a:tailEnd type="stealth" w="lg" len="lg"/>
              </a:ln>
            </p:spPr>
            <p:txBody>
              <a:bodyPr/>
              <a:lstStyle/>
              <a:p>
                <a:endParaRPr lang="en-US">
                  <a:latin typeface="Arial"/>
                  <a:cs typeface="Arial"/>
                </a:endParaRPr>
              </a:p>
            </p:txBody>
          </p:sp>
          <p:sp>
            <p:nvSpPr>
              <p:cNvPr id="12312" name="Line 45"/>
              <p:cNvSpPr>
                <a:spLocks noChangeShapeType="1"/>
              </p:cNvSpPr>
              <p:nvPr/>
            </p:nvSpPr>
            <p:spPr bwMode="auto">
              <a:xfrm rot="10800000" flipV="1">
                <a:off x="721" y="1012"/>
                <a:ext cx="0" cy="885"/>
              </a:xfrm>
              <a:prstGeom prst="line">
                <a:avLst/>
              </a:prstGeom>
              <a:noFill/>
              <a:ln w="57150">
                <a:solidFill>
                  <a:srgbClr val="CC0000"/>
                </a:solidFill>
                <a:round/>
                <a:headEnd/>
                <a:tailEnd/>
              </a:ln>
            </p:spPr>
            <p:txBody>
              <a:bodyPr/>
              <a:lstStyle/>
              <a:p>
                <a:endParaRPr lang="en-US">
                  <a:latin typeface="Arial"/>
                  <a:cs typeface="Arial"/>
                </a:endParaRPr>
              </a:p>
            </p:txBody>
          </p:sp>
        </p:grpSp>
        <p:sp>
          <p:nvSpPr>
            <p:cNvPr id="12310" name="Text Box 46"/>
            <p:cNvSpPr txBox="1">
              <a:spLocks noChangeArrowheads="1"/>
            </p:cNvSpPr>
            <p:nvPr/>
          </p:nvSpPr>
          <p:spPr bwMode="auto">
            <a:xfrm>
              <a:off x="745" y="1023"/>
              <a:ext cx="825" cy="498"/>
            </a:xfrm>
            <a:prstGeom prst="rect">
              <a:avLst/>
            </a:prstGeom>
            <a:noFill/>
            <a:ln w="9525">
              <a:noFill/>
              <a:miter lim="800000"/>
              <a:headEnd/>
              <a:tailEnd/>
            </a:ln>
          </p:spPr>
          <p:txBody>
            <a:bodyPr>
              <a:spAutoFit/>
            </a:bodyPr>
            <a:lstStyle/>
            <a:p>
              <a:pPr>
                <a:lnSpc>
                  <a:spcPct val="90000"/>
                </a:lnSpc>
                <a:spcBef>
                  <a:spcPct val="50000"/>
                </a:spcBef>
              </a:pPr>
              <a:r>
                <a:rPr lang="en-US" sz="2500">
                  <a:latin typeface="Arial"/>
                  <a:cs typeface="Arial"/>
                </a:rPr>
                <a:t>G &amp; S sold</a:t>
              </a:r>
            </a:p>
          </p:txBody>
        </p:sp>
      </p:grpSp>
      <p:grpSp>
        <p:nvGrpSpPr>
          <p:cNvPr id="20" name="Group 47"/>
          <p:cNvGrpSpPr>
            <a:grpSpLocks/>
          </p:cNvGrpSpPr>
          <p:nvPr/>
        </p:nvGrpSpPr>
        <p:grpSpPr bwMode="auto">
          <a:xfrm>
            <a:off x="593725" y="869950"/>
            <a:ext cx="2887663" cy="2097088"/>
            <a:chOff x="374" y="548"/>
            <a:chExt cx="1819" cy="1321"/>
          </a:xfrm>
        </p:grpSpPr>
        <p:grpSp>
          <p:nvGrpSpPr>
            <p:cNvPr id="21" name="Group 48"/>
            <p:cNvGrpSpPr>
              <a:grpSpLocks/>
            </p:cNvGrpSpPr>
            <p:nvPr/>
          </p:nvGrpSpPr>
          <p:grpSpPr bwMode="auto">
            <a:xfrm rot="-5400000">
              <a:off x="796" y="500"/>
              <a:ext cx="1055" cy="1683"/>
              <a:chOff x="3840" y="1040"/>
              <a:chExt cx="1008" cy="752"/>
            </a:xfrm>
          </p:grpSpPr>
          <p:sp>
            <p:nvSpPr>
              <p:cNvPr id="12307" name="Line 49"/>
              <p:cNvSpPr>
                <a:spLocks noChangeShapeType="1"/>
              </p:cNvSpPr>
              <p:nvPr/>
            </p:nvSpPr>
            <p:spPr bwMode="auto">
              <a:xfrm flipH="1">
                <a:off x="3840" y="1040"/>
                <a:ext cx="1008" cy="0"/>
              </a:xfrm>
              <a:prstGeom prst="line">
                <a:avLst/>
              </a:prstGeom>
              <a:noFill/>
              <a:ln w="57150">
                <a:solidFill>
                  <a:srgbClr val="009900"/>
                </a:solidFill>
                <a:round/>
                <a:headEnd/>
                <a:tailEnd type="stealth" w="lg" len="lg"/>
              </a:ln>
            </p:spPr>
            <p:txBody>
              <a:bodyPr/>
              <a:lstStyle/>
              <a:p>
                <a:endParaRPr lang="en-US">
                  <a:latin typeface="Arial"/>
                  <a:cs typeface="Arial"/>
                </a:endParaRPr>
              </a:p>
            </p:txBody>
          </p:sp>
          <p:sp>
            <p:nvSpPr>
              <p:cNvPr id="12308" name="Line 50"/>
              <p:cNvSpPr>
                <a:spLocks noChangeShapeType="1"/>
              </p:cNvSpPr>
              <p:nvPr/>
            </p:nvSpPr>
            <p:spPr bwMode="auto">
              <a:xfrm>
                <a:off x="4830" y="1041"/>
                <a:ext cx="0" cy="751"/>
              </a:xfrm>
              <a:prstGeom prst="line">
                <a:avLst/>
              </a:prstGeom>
              <a:noFill/>
              <a:ln w="57150">
                <a:solidFill>
                  <a:srgbClr val="009900"/>
                </a:solidFill>
                <a:round/>
                <a:headEnd/>
                <a:tailEnd/>
              </a:ln>
            </p:spPr>
            <p:txBody>
              <a:bodyPr/>
              <a:lstStyle/>
              <a:p>
                <a:endParaRPr lang="en-US">
                  <a:latin typeface="Arial"/>
                  <a:cs typeface="Arial"/>
                </a:endParaRPr>
              </a:p>
            </p:txBody>
          </p:sp>
        </p:grpSp>
        <p:sp>
          <p:nvSpPr>
            <p:cNvPr id="8" name="Text Box 51"/>
            <p:cNvSpPr txBox="1">
              <a:spLocks noChangeArrowheads="1"/>
            </p:cNvSpPr>
            <p:nvPr/>
          </p:nvSpPr>
          <p:spPr bwMode="auto">
            <a:xfrm>
              <a:off x="374" y="548"/>
              <a:ext cx="1819" cy="298"/>
            </a:xfrm>
            <a:prstGeom prst="rect">
              <a:avLst/>
            </a:prstGeom>
            <a:noFill/>
            <a:ln w="9525">
              <a:noFill/>
              <a:miter lim="800000"/>
              <a:headEnd/>
              <a:tailEnd/>
            </a:ln>
          </p:spPr>
          <p:txBody>
            <a:bodyPr>
              <a:spAutoFit/>
            </a:bodyPr>
            <a:lstStyle/>
            <a:p>
              <a:pPr>
                <a:spcBef>
                  <a:spcPct val="50000"/>
                </a:spcBef>
              </a:pPr>
              <a:r>
                <a:rPr lang="en-US" sz="2500" dirty="0">
                  <a:latin typeface="Arial"/>
                  <a:cs typeface="Arial"/>
                </a:rPr>
                <a:t>Revenue (=GDP)</a:t>
              </a:r>
            </a:p>
          </p:txBody>
        </p:sp>
      </p:grpSp>
      <p:grpSp>
        <p:nvGrpSpPr>
          <p:cNvPr id="22" name="Group 52"/>
          <p:cNvGrpSpPr>
            <a:grpSpLocks/>
          </p:cNvGrpSpPr>
          <p:nvPr/>
        </p:nvGrpSpPr>
        <p:grpSpPr bwMode="auto">
          <a:xfrm>
            <a:off x="3386138" y="815975"/>
            <a:ext cx="2320925" cy="1689100"/>
            <a:chOff x="2133" y="514"/>
            <a:chExt cx="1462" cy="1064"/>
          </a:xfrm>
          <a:effectLst>
            <a:outerShdw blurRad="50800" dist="38100" dir="2700000" algn="tl" rotWithShape="0">
              <a:prstClr val="black">
                <a:alpha val="40000"/>
              </a:prstClr>
            </a:outerShdw>
          </a:effectLst>
        </p:grpSpPr>
        <p:sp>
          <p:nvSpPr>
            <p:cNvPr id="12305" name="Oval 53"/>
            <p:cNvSpPr>
              <a:spLocks noChangeArrowheads="1"/>
            </p:cNvSpPr>
            <p:nvPr/>
          </p:nvSpPr>
          <p:spPr bwMode="auto">
            <a:xfrm>
              <a:off x="2133" y="514"/>
              <a:ext cx="1462" cy="1064"/>
            </a:xfrm>
            <a:prstGeom prst="ellipse">
              <a:avLst/>
            </a:prstGeom>
            <a:solidFill>
              <a:srgbClr val="FFCC99"/>
            </a:solidFill>
            <a:ln w="9525">
              <a:noFill/>
              <a:round/>
              <a:headEnd/>
              <a:tailEnd/>
            </a:ln>
            <a:effectLst>
              <a:outerShdw blurRad="50800" dist="38100" dir="2700000" algn="tl" rotWithShape="0">
                <a:srgbClr val="000000">
                  <a:alpha val="40000"/>
                </a:srgbClr>
              </a:outerShdw>
            </a:effectLst>
          </p:spPr>
          <p:txBody>
            <a:bodyPr/>
            <a:lstStyle/>
            <a:p>
              <a:pPr>
                <a:defRPr/>
              </a:pPr>
              <a:endParaRPr lang="en-US">
                <a:latin typeface="Arial"/>
                <a:cs typeface="Arial"/>
              </a:endParaRPr>
            </a:p>
          </p:txBody>
        </p:sp>
        <p:sp>
          <p:nvSpPr>
            <p:cNvPr id="12306" name="Text Box 54"/>
            <p:cNvSpPr txBox="1">
              <a:spLocks noChangeArrowheads="1"/>
            </p:cNvSpPr>
            <p:nvPr/>
          </p:nvSpPr>
          <p:spPr bwMode="auto">
            <a:xfrm>
              <a:off x="2190" y="671"/>
              <a:ext cx="1371" cy="808"/>
            </a:xfrm>
            <a:prstGeom prst="rect">
              <a:avLst/>
            </a:prstGeom>
            <a:noFill/>
            <a:ln w="9525">
              <a:noFill/>
              <a:miter lim="800000"/>
              <a:headEnd/>
              <a:tailEnd/>
            </a:ln>
          </p:spPr>
          <p:txBody>
            <a:bodyPr>
              <a:spAutoFit/>
            </a:bodyPr>
            <a:lstStyle/>
            <a:p>
              <a:pPr algn="ctr">
                <a:spcBef>
                  <a:spcPct val="50000"/>
                </a:spcBef>
                <a:defRPr/>
              </a:pPr>
              <a:r>
                <a:rPr lang="en-US" sz="2600" dirty="0">
                  <a:latin typeface="Arial"/>
                  <a:cs typeface="Arial"/>
                </a:rPr>
                <a:t>Markets for Goods &amp; Services</a:t>
              </a:r>
            </a:p>
          </p:txBody>
        </p:sp>
      </p:grpSp>
      <p:sp>
        <p:nvSpPr>
          <p:cNvPr id="25" name="Footer Placeholder 2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26" name="Slide Number Placeholder 25"/>
          <p:cNvSpPr>
            <a:spLocks noGrp="1"/>
          </p:cNvSpPr>
          <p:nvPr>
            <p:ph type="sldNum" sz="quarter" idx="13"/>
          </p:nvPr>
        </p:nvSpPr>
        <p:spPr/>
        <p:txBody>
          <a:bodyPr/>
          <a:lstStyle/>
          <a:p>
            <a:pPr>
              <a:defRPr/>
            </a:pPr>
            <a:fld id="{2F37425F-5E17-4209-B948-B5CE2119E408}" type="slidenum">
              <a:rPr lang="en-US" smtClean="0"/>
              <a:pPr>
                <a:defRPr/>
              </a:pPr>
              <a:t>11</a:t>
            </a:fld>
            <a:endParaRPr lang="en-US" dirty="0"/>
          </a:p>
        </p:txBody>
      </p:sp>
    </p:spTree>
    <p:extLst>
      <p:ext uri="{BB962C8B-B14F-4D97-AF65-F5344CB8AC3E}">
        <p14:creationId xmlns:p14="http://schemas.microsoft.com/office/powerpoint/2010/main" val="2859306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childTnLst>
                          </p:cTn>
                        </p:par>
                        <p:par>
                          <p:cTn id="13" fill="hold">
                            <p:stCondLst>
                              <p:cond delay="500"/>
                            </p:stCondLst>
                            <p:childTnLst>
                              <p:par>
                                <p:cTn id="14" presetID="18" presetClass="entr" presetSubtype="9"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up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par>
                          <p:cTn id="22" fill="hold">
                            <p:stCondLst>
                              <p:cond delay="500"/>
                            </p:stCondLst>
                            <p:childTnLst>
                              <p:par>
                                <p:cTn id="23" presetID="18" presetClass="entr" presetSubtype="3"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trips(upRigh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9"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strips(upLeft)">
                                      <p:cBhvr>
                                        <p:cTn id="35" dur="500"/>
                                        <p:tgtEl>
                                          <p:spTgt spid="14"/>
                                        </p:tgtEl>
                                      </p:cBhvr>
                                    </p:animEffect>
                                  </p:childTnLst>
                                </p:cTn>
                              </p:par>
                            </p:childTnLst>
                          </p:cTn>
                        </p:par>
                        <p:par>
                          <p:cTn id="36" fill="hold">
                            <p:stCondLst>
                              <p:cond delay="500"/>
                            </p:stCondLst>
                            <p:childTnLst>
                              <p:par>
                                <p:cTn id="37" presetID="18" presetClass="entr" presetSubtype="12"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strips(down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3"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strips(upRight)">
                                      <p:cBhvr>
                                        <p:cTn id="44" dur="500"/>
                                        <p:tgtEl>
                                          <p:spTgt spid="18"/>
                                        </p:tgtEl>
                                      </p:cBhvr>
                                    </p:animEffect>
                                  </p:childTnLst>
                                </p:cTn>
                              </p:par>
                            </p:childTnLst>
                          </p:cTn>
                        </p:par>
                        <p:par>
                          <p:cTn id="45" fill="hold">
                            <p:stCondLst>
                              <p:cond delay="500"/>
                            </p:stCondLst>
                            <p:childTnLst>
                              <p:par>
                                <p:cTn id="46" presetID="18" presetClass="entr" presetSubtype="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strips(downRigh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GB" altLang="zh-CN" dirty="0"/>
              <a:t>GDP Measures the flow</a:t>
            </a:r>
            <a:endParaRPr kumimoji="1" lang="zh-CN" altLang="en-US" dirty="0"/>
          </a:p>
        </p:txBody>
      </p:sp>
      <p:sp>
        <p:nvSpPr>
          <p:cNvPr id="7" name="内容占位符 6"/>
          <p:cNvSpPr>
            <a:spLocks noGrp="1"/>
          </p:cNvSpPr>
          <p:nvPr>
            <p:ph idx="1"/>
          </p:nvPr>
        </p:nvSpPr>
        <p:spPr/>
        <p:txBody>
          <a:bodyPr/>
          <a:lstStyle/>
          <a:p>
            <a:r>
              <a:rPr kumimoji="1" lang="en-GB" altLang="zh-CN" dirty="0"/>
              <a:t>Two ways:</a:t>
            </a:r>
          </a:p>
          <a:p>
            <a:pPr marL="514350" indent="-514350">
              <a:buFont typeface="+mj-lt"/>
              <a:buAutoNum type="arabicPeriod"/>
            </a:pPr>
            <a:r>
              <a:rPr kumimoji="1" lang="en-GB" altLang="zh-CN" dirty="0"/>
              <a:t>Adding up the </a:t>
            </a:r>
            <a:r>
              <a:rPr kumimoji="1" lang="en-GB" altLang="zh-CN" dirty="0">
                <a:highlight>
                  <a:srgbClr val="FFCCFF"/>
                </a:highlight>
              </a:rPr>
              <a:t>expenditure by household</a:t>
            </a:r>
            <a:r>
              <a:rPr kumimoji="1" lang="en-GB" altLang="zh-CN" dirty="0"/>
              <a:t>.</a:t>
            </a:r>
          </a:p>
          <a:p>
            <a:pPr marL="0" indent="0">
              <a:buNone/>
            </a:pPr>
            <a:r>
              <a:rPr kumimoji="1" lang="en-GB" altLang="zh-CN" dirty="0"/>
              <a:t>(from goods and services markets)</a:t>
            </a:r>
          </a:p>
          <a:p>
            <a:pPr marL="0" indent="0">
              <a:buNone/>
            </a:pPr>
            <a:r>
              <a:rPr kumimoji="1" lang="en-GB" altLang="zh-CN" dirty="0"/>
              <a:t>2. Adding up  total </a:t>
            </a:r>
            <a:r>
              <a:rPr kumimoji="1" lang="en-GB" altLang="zh-CN" dirty="0">
                <a:highlight>
                  <a:srgbClr val="FFCCFF"/>
                </a:highlight>
              </a:rPr>
              <a:t>income paid by firms</a:t>
            </a:r>
            <a:r>
              <a:rPr kumimoji="1" lang="en-GB" altLang="zh-CN" dirty="0"/>
              <a:t>.</a:t>
            </a:r>
          </a:p>
          <a:p>
            <a:pPr marL="0" indent="0">
              <a:buNone/>
            </a:pPr>
            <a:r>
              <a:rPr kumimoji="1" lang="en-GB" altLang="zh-CN" dirty="0"/>
              <a:t>(from production factor markets)</a:t>
            </a:r>
          </a:p>
          <a:p>
            <a:pPr marL="0" indent="0">
              <a:buNone/>
            </a:pPr>
            <a:endParaRPr kumimoji="1" lang="en-GB" altLang="zh-CN" dirty="0"/>
          </a:p>
          <a:p>
            <a:pPr marL="0" indent="0">
              <a:buNone/>
            </a:pPr>
            <a:r>
              <a:rPr kumimoji="1" lang="en-GB" altLang="zh-CN" dirty="0">
                <a:solidFill>
                  <a:srgbClr val="FF0000"/>
                </a:solidFill>
              </a:rPr>
              <a:t>GDP IS THE SAME </a:t>
            </a:r>
            <a:r>
              <a:rPr kumimoji="1" lang="en-US" altLang="zh-CN" dirty="0"/>
              <a:t>regardless of how we compute it!</a:t>
            </a:r>
            <a:endParaRPr kumimoji="1" lang="zh-CN" altLang="en-US" dirty="0"/>
          </a:p>
        </p:txBody>
      </p:sp>
      <p:sp>
        <p:nvSpPr>
          <p:cNvPr id="4" name="幻灯片编号占位符 3"/>
          <p:cNvSpPr>
            <a:spLocks noGrp="1"/>
          </p:cNvSpPr>
          <p:nvPr>
            <p:ph type="sldNum" sz="quarter" idx="10"/>
          </p:nvPr>
        </p:nvSpPr>
        <p:spPr/>
        <p:txBody>
          <a:bodyPr/>
          <a:lstStyle/>
          <a:p>
            <a:pPr>
              <a:defRPr/>
            </a:pPr>
            <a:fld id="{2F37425F-5E17-4209-B948-B5CE2119E408}" type="slidenum">
              <a:rPr lang="en-US" smtClean="0"/>
              <a:pPr>
                <a:defRPr/>
              </a:pPr>
              <a:t>12</a:t>
            </a:fld>
            <a:endParaRPr lang="en-US" dirty="0"/>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133924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Diagram Omits</a:t>
            </a:r>
          </a:p>
        </p:txBody>
      </p:sp>
      <p:sp>
        <p:nvSpPr>
          <p:cNvPr id="3" name="Content Placeholder 2"/>
          <p:cNvSpPr>
            <a:spLocks noGrp="1"/>
          </p:cNvSpPr>
          <p:nvPr>
            <p:ph idx="1"/>
          </p:nvPr>
        </p:nvSpPr>
        <p:spPr/>
        <p:txBody>
          <a:bodyPr/>
          <a:lstStyle/>
          <a:p>
            <a:r>
              <a:rPr lang="en-US" dirty="0"/>
              <a:t>The government</a:t>
            </a:r>
          </a:p>
          <a:p>
            <a:pPr lvl="1"/>
            <a:r>
              <a:rPr lang="en-US" dirty="0"/>
              <a:t>Collects taxes, buys goods and services</a:t>
            </a:r>
          </a:p>
          <a:p>
            <a:r>
              <a:rPr lang="en-US" dirty="0"/>
              <a:t>The financial system</a:t>
            </a:r>
          </a:p>
          <a:p>
            <a:pPr lvl="1"/>
            <a:r>
              <a:rPr lang="en-US" dirty="0"/>
              <a:t>Matches savers’ supply of funds with </a:t>
            </a:r>
            <a:br>
              <a:rPr lang="en-US" dirty="0"/>
            </a:br>
            <a:r>
              <a:rPr lang="en-US" dirty="0"/>
              <a:t>borrowers’ demand for loans</a:t>
            </a:r>
          </a:p>
          <a:p>
            <a:r>
              <a:rPr lang="en-US" dirty="0"/>
              <a:t>The foreign sector</a:t>
            </a:r>
          </a:p>
          <a:p>
            <a:pPr lvl="1"/>
            <a:r>
              <a:rPr lang="en-US" dirty="0"/>
              <a:t>Trades goods and services, financial assets, and currencies with the country’s residents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51616763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1752600" y="1143000"/>
            <a:ext cx="258445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6" name="Content Placeholder 5"/>
          <p:cNvSpPr>
            <a:spLocks noGrp="1"/>
          </p:cNvSpPr>
          <p:nvPr>
            <p:ph idx="1"/>
          </p:nvPr>
        </p:nvSpPr>
        <p:spPr>
          <a:xfrm>
            <a:off x="277813" y="10668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2" name="Title 1"/>
          <p:cNvSpPr>
            <a:spLocks noGrp="1"/>
          </p:cNvSpPr>
          <p:nvPr>
            <p:ph type="title"/>
          </p:nvPr>
        </p:nvSpPr>
        <p:spPr/>
        <p:txBody>
          <a:bodyPr/>
          <a:lstStyle/>
          <a:p>
            <a:r>
              <a:rPr lang="en-US" sz="2800" dirty="0">
                <a:highlight>
                  <a:srgbClr val="FFCCFF"/>
                </a:highlight>
              </a:rPr>
              <a:t>Gross</a:t>
            </a:r>
            <a:r>
              <a:rPr lang="en-US" sz="2800" dirty="0"/>
              <a:t> Domestic Product (GDP) Is…</a:t>
            </a:r>
            <a:br>
              <a:rPr lang="en-US" sz="2800" dirty="0"/>
            </a:br>
            <a:r>
              <a:rPr lang="zh-CN" altLang="en-US" sz="2800" dirty="0"/>
              <a:t>国内生产总值</a:t>
            </a:r>
            <a:endParaRPr lang="en-US" sz="28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290513" y="2590800"/>
            <a:ext cx="8686800" cy="3276600"/>
          </a:xfrm>
        </p:spPr>
        <p:txBody>
          <a:bodyPr/>
          <a:lstStyle/>
          <a:p>
            <a:r>
              <a:rPr lang="en-GB" sz="3200" dirty="0"/>
              <a:t>You can’t compare apples and oranges.</a:t>
            </a:r>
            <a:endParaRPr lang="en-US" sz="3200" dirty="0"/>
          </a:p>
          <a:p>
            <a:r>
              <a:rPr lang="en-US" sz="3200" dirty="0"/>
              <a:t>Goods are valued at their market prices, so:</a:t>
            </a:r>
          </a:p>
          <a:p>
            <a:pPr lvl="1"/>
            <a:r>
              <a:rPr lang="en-US" dirty="0"/>
              <a:t>All goods </a:t>
            </a:r>
            <a:r>
              <a:rPr lang="en-US" dirty="0">
                <a:solidFill>
                  <a:srgbClr val="FF0000"/>
                </a:solidFill>
              </a:rPr>
              <a:t>measured in the same units </a:t>
            </a:r>
            <a:br>
              <a:rPr lang="en-US" dirty="0"/>
            </a:br>
            <a:r>
              <a:rPr lang="en-US" dirty="0"/>
              <a:t>(e.g., dollars in the U.S.)</a:t>
            </a:r>
          </a:p>
          <a:p>
            <a:pPr lvl="1"/>
            <a:r>
              <a:rPr lang="en-US" dirty="0">
                <a:solidFill>
                  <a:srgbClr val="FF0000"/>
                </a:solidFill>
              </a:rPr>
              <a:t>Things that don’t have a market value are excluded</a:t>
            </a:r>
            <a:r>
              <a:rPr lang="en-US" dirty="0"/>
              <a:t>, e.g., housework you do for yourself.</a:t>
            </a:r>
          </a:p>
          <a:p>
            <a:endParaRPr lang="en-US" dirty="0"/>
          </a:p>
        </p:txBody>
      </p:sp>
    </p:spTree>
    <p:extLst>
      <p:ext uri="{BB962C8B-B14F-4D97-AF65-F5344CB8AC3E}">
        <p14:creationId xmlns:p14="http://schemas.microsoft.com/office/powerpoint/2010/main" val="4065107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wipe(left)">
                                      <p:cBhvr>
                                        <p:cTn id="16" dur="500"/>
                                        <p:tgtEl>
                                          <p:spTgt spid="7">
                                            <p:txEl>
                                              <p:pRg st="1" end="1"/>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wipe(left)">
                                      <p:cBhvr>
                                        <p:cTn id="20" dur="500"/>
                                        <p:tgtEl>
                                          <p:spTgt spid="7">
                                            <p:txEl>
                                              <p:pRg st="2" end="2"/>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wipe(left)">
                                      <p:cBhvr>
                                        <p:cTn id="2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4800600" y="1066800"/>
            <a:ext cx="68580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6" name="Content Placeholder 5"/>
          <p:cNvSpPr>
            <a:spLocks noGrp="1"/>
          </p:cNvSpPr>
          <p:nvPr>
            <p:ph idx="1"/>
          </p:nvPr>
        </p:nvSpPr>
        <p:spPr>
          <a:xfrm>
            <a:off x="277813" y="9906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2" name="Title 1"/>
          <p:cNvSpPr>
            <a:spLocks noGrp="1"/>
          </p:cNvSpPr>
          <p:nvPr>
            <p:ph type="title"/>
          </p:nvPr>
        </p:nvSpPr>
        <p:spPr/>
        <p:txBody>
          <a:bodyPr/>
          <a:lstStyle/>
          <a:p>
            <a:r>
              <a:rPr lang="en-US" sz="3600" dirty="0"/>
              <a:t>Gross Domestic Product (GDP) Is…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p:txBody>
          <a:bodyPr/>
          <a:lstStyle/>
          <a:p>
            <a:pPr lvl="1"/>
            <a:r>
              <a:rPr lang="en-US" sz="3000" dirty="0"/>
              <a:t>GDP includes all items produced in the economy and </a:t>
            </a:r>
            <a:r>
              <a:rPr lang="en-US" sz="3000" dirty="0">
                <a:solidFill>
                  <a:srgbClr val="FF0000"/>
                </a:solidFill>
              </a:rPr>
              <a:t>sold legally </a:t>
            </a:r>
            <a:r>
              <a:rPr lang="en-US" sz="3000" dirty="0"/>
              <a:t>in markets</a:t>
            </a:r>
          </a:p>
          <a:p>
            <a:pPr lvl="1"/>
            <a:r>
              <a:rPr lang="en-US" sz="3000" dirty="0"/>
              <a:t>GDP </a:t>
            </a:r>
            <a:r>
              <a:rPr lang="en-US" sz="3000" dirty="0">
                <a:solidFill>
                  <a:srgbClr val="FF0000"/>
                </a:solidFill>
              </a:rPr>
              <a:t>excludes</a:t>
            </a:r>
            <a:r>
              <a:rPr lang="en-US" sz="3000" dirty="0"/>
              <a:t> most items produced and sold illicitly. It also </a:t>
            </a:r>
            <a:r>
              <a:rPr lang="en-US" sz="3000" dirty="0">
                <a:solidFill>
                  <a:srgbClr val="FF0000"/>
                </a:solidFill>
              </a:rPr>
              <a:t>excludes</a:t>
            </a:r>
            <a:r>
              <a:rPr lang="en-US" sz="3000" dirty="0"/>
              <a:t> most items that are </a:t>
            </a:r>
            <a:r>
              <a:rPr lang="en-US" sz="3000" dirty="0">
                <a:solidFill>
                  <a:srgbClr val="FF0000"/>
                </a:solidFill>
              </a:rPr>
              <a:t>produced and consumed at home</a:t>
            </a:r>
            <a:r>
              <a:rPr lang="en-US" sz="3000" dirty="0"/>
              <a:t>.</a:t>
            </a:r>
          </a:p>
          <a:p>
            <a:pPr marL="457200" lvl="1" indent="0">
              <a:buNone/>
            </a:pPr>
            <a:r>
              <a:rPr lang="en-US" sz="3000" dirty="0" err="1"/>
              <a:t>Eg</a:t>
            </a:r>
            <a:r>
              <a:rPr lang="en-US" sz="3000" dirty="0"/>
              <a:t>. If Karan and </a:t>
            </a:r>
            <a:r>
              <a:rPr lang="en-US" sz="3000" dirty="0" err="1"/>
              <a:t>Daug</a:t>
            </a:r>
            <a:r>
              <a:rPr lang="en-US" sz="3000" dirty="0"/>
              <a:t> marry, GDP falls even if </a:t>
            </a:r>
            <a:r>
              <a:rPr lang="en-US" sz="3000" dirty="0" err="1"/>
              <a:t>Daug</a:t>
            </a:r>
            <a:r>
              <a:rPr lang="en-US" sz="3000" dirty="0"/>
              <a:t> still mow the lawn for Karan. </a:t>
            </a:r>
          </a:p>
        </p:txBody>
      </p:sp>
    </p:spTree>
    <p:extLst>
      <p:ext uri="{BB962C8B-B14F-4D97-AF65-F5344CB8AC3E}">
        <p14:creationId xmlns:p14="http://schemas.microsoft.com/office/powerpoint/2010/main" val="2711989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GB" altLang="zh-CN" dirty="0"/>
              <a:t>Rental House vs Owner-occupied </a:t>
            </a:r>
            <a:endParaRPr kumimoji="1" lang="zh-CN" altLang="en-US" dirty="0"/>
          </a:p>
        </p:txBody>
      </p:sp>
      <p:sp>
        <p:nvSpPr>
          <p:cNvPr id="3" name="内容占位符 2"/>
          <p:cNvSpPr>
            <a:spLocks noGrp="1"/>
          </p:cNvSpPr>
          <p:nvPr>
            <p:ph idx="1"/>
          </p:nvPr>
        </p:nvSpPr>
        <p:spPr>
          <a:xfrm>
            <a:off x="277813" y="1025525"/>
            <a:ext cx="8588375" cy="4613275"/>
          </a:xfrm>
        </p:spPr>
        <p:txBody>
          <a:bodyPr/>
          <a:lstStyle/>
          <a:p>
            <a:r>
              <a:rPr kumimoji="1" lang="en-GB" altLang="zh-CN" dirty="0"/>
              <a:t>The </a:t>
            </a:r>
            <a:r>
              <a:rPr kumimoji="1" lang="en-GB" altLang="zh-CN" dirty="0">
                <a:solidFill>
                  <a:srgbClr val="FF0000"/>
                </a:solidFill>
              </a:rPr>
              <a:t>rent</a:t>
            </a:r>
            <a:r>
              <a:rPr kumimoji="1" lang="en-GB" altLang="zh-CN" dirty="0"/>
              <a:t> of a house is calculated in GDP</a:t>
            </a:r>
          </a:p>
          <a:p>
            <a:r>
              <a:rPr kumimoji="1" lang="en-GB" altLang="zh-CN" dirty="0"/>
              <a:t>B</a:t>
            </a:r>
            <a:r>
              <a:rPr kumimoji="1" lang="en-US" altLang="zh-CN" dirty="0" err="1"/>
              <a:t>ut</a:t>
            </a:r>
            <a:r>
              <a:rPr kumimoji="1" lang="en-US" altLang="zh-CN" dirty="0"/>
              <a:t> if you live a house </a:t>
            </a:r>
            <a:r>
              <a:rPr kumimoji="1" lang="en-US" altLang="zh-CN" dirty="0">
                <a:solidFill>
                  <a:srgbClr val="FF0000"/>
                </a:solidFill>
              </a:rPr>
              <a:t>you own</a:t>
            </a:r>
            <a:r>
              <a:rPr kumimoji="1" lang="en-US" altLang="zh-CN" dirty="0"/>
              <a:t>: </a:t>
            </a:r>
          </a:p>
          <a:p>
            <a:pPr>
              <a:buFont typeface="Wingdings" charset="2"/>
              <a:buChar char="Ø"/>
            </a:pPr>
            <a:r>
              <a:rPr kumimoji="1" lang="en-US" altLang="zh-CN" dirty="0"/>
              <a:t>GDP</a:t>
            </a:r>
            <a:r>
              <a:rPr kumimoji="1" lang="zh-CN" altLang="en-US" dirty="0"/>
              <a:t> </a:t>
            </a:r>
            <a:r>
              <a:rPr kumimoji="1" lang="en-US" altLang="zh-CN" dirty="0"/>
              <a:t>is</a:t>
            </a:r>
            <a:r>
              <a:rPr kumimoji="1" lang="zh-CN" altLang="en-US" dirty="0"/>
              <a:t> </a:t>
            </a:r>
            <a:r>
              <a:rPr kumimoji="1" lang="en-US" altLang="zh-CN" dirty="0"/>
              <a:t>base on the assumption that </a:t>
            </a:r>
            <a:r>
              <a:rPr kumimoji="1" lang="en-US" altLang="zh-CN" dirty="0">
                <a:solidFill>
                  <a:srgbClr val="FF0000"/>
                </a:solidFill>
              </a:rPr>
              <a:t>you rent it by yourself</a:t>
            </a:r>
            <a:r>
              <a:rPr kumimoji="1" lang="en-US" altLang="zh-CN" dirty="0"/>
              <a:t>.</a:t>
            </a:r>
          </a:p>
          <a:p>
            <a:pPr>
              <a:buFont typeface="Wingdings" charset="2"/>
              <a:buChar char="Ø"/>
            </a:pPr>
            <a:r>
              <a:rPr kumimoji="1" lang="en-US" altLang="zh-CN" dirty="0"/>
              <a:t>The </a:t>
            </a:r>
            <a:r>
              <a:rPr kumimoji="1" lang="en-US" altLang="zh-CN" dirty="0">
                <a:solidFill>
                  <a:srgbClr val="FF0000"/>
                </a:solidFill>
              </a:rPr>
              <a:t>imputed rent </a:t>
            </a:r>
            <a:r>
              <a:rPr kumimoji="1" lang="en-US" altLang="zh-CN" dirty="0"/>
              <a:t>is included in the homeowner’s expenditure and income, so it adds to GDP</a:t>
            </a:r>
            <a:r>
              <a:rPr kumimoji="1" lang="en-GB" altLang="zh-CN" dirty="0"/>
              <a:t>.</a:t>
            </a:r>
          </a:p>
          <a:p>
            <a:pPr>
              <a:buFont typeface="Wingdings" charset="2"/>
              <a:buChar char="Ø"/>
            </a:pPr>
            <a:r>
              <a:rPr lang="zh-CN" altLang="en-US" dirty="0"/>
              <a:t>居民购买住房算不算入</a:t>
            </a:r>
            <a:r>
              <a:rPr lang="en-US" altLang="zh-CN" dirty="0"/>
              <a:t>GDP?</a:t>
            </a:r>
            <a:endParaRPr lang="zh-CN" altLang="en-US" b="1" dirty="0"/>
          </a:p>
          <a:p>
            <a:pPr>
              <a:buFont typeface="Wingdings" charset="2"/>
              <a:buChar char="Ø"/>
            </a:pPr>
            <a:endParaRPr kumimoji="1" lang="en-US" altLang="zh-CN"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16</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9371175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Case Study</a:t>
            </a:r>
            <a:endParaRPr kumimoji="1" lang="zh-CN" altLang="en-US" dirty="0"/>
          </a:p>
        </p:txBody>
      </p:sp>
      <p:sp>
        <p:nvSpPr>
          <p:cNvPr id="6" name="文本占位符 5"/>
          <p:cNvSpPr>
            <a:spLocks noGrp="1"/>
          </p:cNvSpPr>
          <p:nvPr>
            <p:ph idx="1"/>
          </p:nvPr>
        </p:nvSpPr>
        <p:spPr>
          <a:xfrm>
            <a:off x="290513" y="1186028"/>
            <a:ext cx="8588375" cy="5422900"/>
          </a:xfrm>
        </p:spPr>
        <p:txBody>
          <a:bodyPr/>
          <a:lstStyle/>
          <a:p>
            <a:pPr>
              <a:lnSpc>
                <a:spcPct val="80000"/>
              </a:lnSpc>
            </a:pPr>
            <a:r>
              <a:rPr lang="zh-CN" altLang="en-US" dirty="0"/>
              <a:t>Family 1 built a house in 1985 for 90,000 dollars and live in it until 2002. If others rent this house, it costs 10,000 dollars per year. In 2002 they sell the house to family 2 for 175,000 dollars. </a:t>
            </a:r>
          </a:p>
          <a:p>
            <a:pPr>
              <a:lnSpc>
                <a:spcPct val="80000"/>
              </a:lnSpc>
            </a:pPr>
            <a:r>
              <a:rPr lang="zh-CN" altLang="en-US" dirty="0"/>
              <a:t>1. How much value does it add into GDP in 1985?</a:t>
            </a:r>
            <a:r>
              <a:rPr lang="zh-CN" altLang="en-US" dirty="0">
                <a:ea typeface="宋体" charset="-122"/>
              </a:rPr>
              <a:t> What if Family bought, not bulit the house?</a:t>
            </a:r>
            <a:endParaRPr lang="zh-CN" altLang="en-US" dirty="0"/>
          </a:p>
          <a:p>
            <a:pPr>
              <a:lnSpc>
                <a:spcPct val="80000"/>
              </a:lnSpc>
            </a:pPr>
            <a:r>
              <a:rPr lang="zh-CN" altLang="en-US" dirty="0"/>
              <a:t>2. Does </a:t>
            </a:r>
            <a:r>
              <a:rPr lang="zh-CN" altLang="en-US" dirty="0">
                <a:ea typeface="宋体" charset="-122"/>
              </a:rPr>
              <a:t>this house contrubution to </a:t>
            </a:r>
            <a:r>
              <a:rPr lang="zh-CN" altLang="en-US" dirty="0"/>
              <a:t>GDP of 2002 rise by 85,000 dollars, rise by 175,000 dollars, o</a:t>
            </a:r>
            <a:r>
              <a:rPr lang="zh-CN" altLang="en-US" dirty="0">
                <a:ea typeface="宋体" charset="-122"/>
              </a:rPr>
              <a:t>r </a:t>
            </a:r>
            <a:r>
              <a:rPr lang="zh-CN" altLang="en-US" dirty="0"/>
              <a:t>not change at all? </a:t>
            </a: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17</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6828551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kumimoji="1" lang="en-US" altLang="zh-CN" sz="3600" dirty="0"/>
              <a:t>Materials</a:t>
            </a:r>
            <a:r>
              <a:rPr kumimoji="1" lang="zh-CN" altLang="en-US" sz="3600" dirty="0"/>
              <a:t> </a:t>
            </a:r>
            <a:r>
              <a:rPr kumimoji="1" lang="en-GB" altLang="zh-CN" sz="3600" dirty="0"/>
              <a:t>Used for Building is in GDP</a:t>
            </a:r>
            <a:endParaRPr kumimoji="1" lang="zh-CN" altLang="en-US" sz="3600" dirty="0"/>
          </a:p>
        </p:txBody>
      </p:sp>
      <p:pic>
        <p:nvPicPr>
          <p:cNvPr id="9" name="内容占位符 8"/>
          <p:cNvPicPr>
            <a:picLocks noGrp="1" noChangeAspect="1"/>
          </p:cNvPicPr>
          <p:nvPr>
            <p:ph idx="1"/>
          </p:nvPr>
        </p:nvPicPr>
        <p:blipFill>
          <a:blip r:embed="rId2"/>
          <a:stretch>
            <a:fillRect/>
          </a:stretch>
        </p:blipFill>
        <p:spPr>
          <a:xfrm>
            <a:off x="431006" y="1628775"/>
            <a:ext cx="2921794" cy="4216400"/>
          </a:xfrm>
          <a:prstGeom prst="rect">
            <a:avLst/>
          </a:prstGeom>
        </p:spPr>
      </p:pic>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18</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11" name="文本占位符 10"/>
          <p:cNvSpPr>
            <a:spLocks noGrp="1"/>
          </p:cNvSpPr>
          <p:nvPr>
            <p:ph type="body" sz="quarter" idx="12"/>
          </p:nvPr>
        </p:nvSpPr>
        <p:spPr>
          <a:xfrm>
            <a:off x="6472238" y="1476582"/>
            <a:ext cx="2133600" cy="1295400"/>
          </a:xfrm>
        </p:spPr>
        <p:txBody>
          <a:bodyPr/>
          <a:lstStyle/>
          <a:p>
            <a:endParaRPr kumimoji="1" lang="zh-CN" altLang="en-US"/>
          </a:p>
        </p:txBody>
      </p:sp>
      <p:pic>
        <p:nvPicPr>
          <p:cNvPr id="12" name="图片 11"/>
          <p:cNvPicPr>
            <a:picLocks noChangeAspect="1"/>
          </p:cNvPicPr>
          <p:nvPr/>
        </p:nvPicPr>
        <p:blipFill>
          <a:blip r:embed="rId3"/>
          <a:stretch>
            <a:fillRect/>
          </a:stretch>
        </p:blipFill>
        <p:spPr>
          <a:xfrm>
            <a:off x="3496388" y="1146175"/>
            <a:ext cx="2590800" cy="2590800"/>
          </a:xfrm>
          <a:prstGeom prst="rect">
            <a:avLst/>
          </a:prstGeom>
        </p:spPr>
      </p:pic>
      <p:pic>
        <p:nvPicPr>
          <p:cNvPr id="13" name="图片 12"/>
          <p:cNvPicPr>
            <a:picLocks noChangeAspect="1"/>
          </p:cNvPicPr>
          <p:nvPr/>
        </p:nvPicPr>
        <p:blipFill>
          <a:blip r:embed="rId4"/>
          <a:stretch>
            <a:fillRect/>
          </a:stretch>
        </p:blipFill>
        <p:spPr>
          <a:xfrm>
            <a:off x="3421298" y="3874897"/>
            <a:ext cx="2654300" cy="2548128"/>
          </a:xfrm>
          <a:prstGeom prst="rect">
            <a:avLst/>
          </a:prstGeom>
        </p:spPr>
      </p:pic>
      <p:pic>
        <p:nvPicPr>
          <p:cNvPr id="14" name="图片 13"/>
          <p:cNvPicPr>
            <a:picLocks noChangeAspect="1"/>
          </p:cNvPicPr>
          <p:nvPr/>
        </p:nvPicPr>
        <p:blipFill>
          <a:blip r:embed="rId5"/>
          <a:stretch>
            <a:fillRect/>
          </a:stretch>
        </p:blipFill>
        <p:spPr>
          <a:xfrm>
            <a:off x="6165769" y="1802289"/>
            <a:ext cx="3016331" cy="3571336"/>
          </a:xfrm>
          <a:prstGeom prst="rect">
            <a:avLst/>
          </a:prstGeom>
        </p:spPr>
      </p:pic>
    </p:spTree>
    <p:extLst>
      <p:ext uri="{BB962C8B-B14F-4D97-AF65-F5344CB8AC3E}">
        <p14:creationId xmlns:p14="http://schemas.microsoft.com/office/powerpoint/2010/main" val="18955843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5410200" y="1066800"/>
            <a:ext cx="106680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6" name="Content Placeholder 5"/>
          <p:cNvSpPr>
            <a:spLocks noGrp="1"/>
          </p:cNvSpPr>
          <p:nvPr>
            <p:ph idx="1"/>
          </p:nvPr>
        </p:nvSpPr>
        <p:spPr>
          <a:xfrm>
            <a:off x="277813" y="9906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2" name="Title 1"/>
          <p:cNvSpPr>
            <a:spLocks noGrp="1"/>
          </p:cNvSpPr>
          <p:nvPr>
            <p:ph type="title"/>
          </p:nvPr>
        </p:nvSpPr>
        <p:spPr/>
        <p:txBody>
          <a:bodyPr/>
          <a:lstStyle/>
          <a:p>
            <a:r>
              <a:rPr lang="en-US" sz="3600" dirty="0"/>
              <a:t>Gross Domestic Product (GDP) Is…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291989" y="2514600"/>
            <a:ext cx="8686800" cy="3276600"/>
          </a:xfrm>
        </p:spPr>
        <p:txBody>
          <a:bodyPr/>
          <a:lstStyle/>
          <a:p>
            <a:pPr lvl="1"/>
            <a:r>
              <a:rPr lang="en-US" sz="3000" u="sng" dirty="0"/>
              <a:t>Final goods</a:t>
            </a:r>
            <a:r>
              <a:rPr lang="zh-CN" altLang="en-US" sz="3000" u="sng" dirty="0">
                <a:solidFill>
                  <a:srgbClr val="FF0000"/>
                </a:solidFill>
              </a:rPr>
              <a:t>最终产品</a:t>
            </a:r>
            <a:r>
              <a:rPr lang="en-US" sz="3000" dirty="0"/>
              <a:t>: intended for </a:t>
            </a:r>
            <a:r>
              <a:rPr lang="en-US" sz="3000" dirty="0">
                <a:solidFill>
                  <a:srgbClr val="FF0000"/>
                </a:solidFill>
              </a:rPr>
              <a:t>the end user </a:t>
            </a:r>
          </a:p>
          <a:p>
            <a:pPr lvl="1"/>
            <a:r>
              <a:rPr lang="en-US" sz="3000" u="sng" dirty="0"/>
              <a:t>Intermediate goods</a:t>
            </a:r>
            <a:r>
              <a:rPr lang="zh-CN" altLang="en-US" sz="3000" u="sng" dirty="0">
                <a:solidFill>
                  <a:srgbClr val="FF0000"/>
                </a:solidFill>
              </a:rPr>
              <a:t>中间产品</a:t>
            </a:r>
            <a:r>
              <a:rPr lang="en-US" sz="3000" dirty="0"/>
              <a:t>: used as components or ingredients in </a:t>
            </a:r>
            <a:r>
              <a:rPr lang="en-US" sz="3000" dirty="0">
                <a:solidFill>
                  <a:srgbClr val="FF0000"/>
                </a:solidFill>
              </a:rPr>
              <a:t>the production of other goods  </a:t>
            </a:r>
          </a:p>
          <a:p>
            <a:pPr lvl="1"/>
            <a:r>
              <a:rPr lang="en-US" sz="3000" dirty="0"/>
              <a:t>GDP only includes final goods—they already embody the value of the intermediate goods </a:t>
            </a:r>
            <a:br>
              <a:rPr lang="en-US" sz="3000" dirty="0"/>
            </a:br>
            <a:r>
              <a:rPr lang="en-US" sz="3000" dirty="0"/>
              <a:t>used in their production.</a:t>
            </a:r>
          </a:p>
        </p:txBody>
      </p:sp>
    </p:spTree>
    <p:extLst>
      <p:ext uri="{BB962C8B-B14F-4D97-AF65-F5344CB8AC3E}">
        <p14:creationId xmlns:p14="http://schemas.microsoft.com/office/powerpoint/2010/main" val="481885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left)">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for the answers to these questions:</a:t>
            </a:r>
          </a:p>
        </p:txBody>
      </p:sp>
      <p:sp>
        <p:nvSpPr>
          <p:cNvPr id="3" name="Content Placeholder 2"/>
          <p:cNvSpPr>
            <a:spLocks noGrp="1"/>
          </p:cNvSpPr>
          <p:nvPr>
            <p:ph idx="1"/>
          </p:nvPr>
        </p:nvSpPr>
        <p:spPr>
          <a:xfrm>
            <a:off x="292912" y="1066800"/>
            <a:ext cx="8588375" cy="5410200"/>
          </a:xfrm>
        </p:spPr>
        <p:txBody>
          <a:bodyPr>
            <a:noAutofit/>
          </a:bodyPr>
          <a:lstStyle/>
          <a:p>
            <a:r>
              <a:rPr lang="en-US" sz="3200" dirty="0"/>
              <a:t>What is Gross Domestic Product (GDP)? </a:t>
            </a:r>
          </a:p>
          <a:p>
            <a:r>
              <a:rPr lang="en-US" sz="3200" dirty="0"/>
              <a:t>How is GDP related to a nation’s total income and spending? </a:t>
            </a:r>
          </a:p>
          <a:p>
            <a:r>
              <a:rPr lang="en-US" sz="3200" dirty="0"/>
              <a:t>What are the components of GDP?  </a:t>
            </a:r>
          </a:p>
          <a:p>
            <a:r>
              <a:rPr lang="en-US" sz="3200" dirty="0"/>
              <a:t>How is GDP corrected for inflation?</a:t>
            </a:r>
          </a:p>
          <a:p>
            <a:r>
              <a:rPr lang="en-US" sz="3200" dirty="0"/>
              <a:t>Does GDP measure society’s well-being?</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7383311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Exception: inventory</a:t>
            </a:r>
            <a:r>
              <a:rPr kumimoji="1" lang="zh-CN" altLang="en-US" dirty="0"/>
              <a:t>存货</a:t>
            </a:r>
          </a:p>
        </p:txBody>
      </p:sp>
      <p:sp>
        <p:nvSpPr>
          <p:cNvPr id="8" name="内容占位符 7"/>
          <p:cNvSpPr>
            <a:spLocks noGrp="1"/>
          </p:cNvSpPr>
          <p:nvPr>
            <p:ph idx="1"/>
          </p:nvPr>
        </p:nvSpPr>
        <p:spPr>
          <a:noFill/>
        </p:spPr>
        <p:txBody>
          <a:bodyPr/>
          <a:lstStyle/>
          <a:p>
            <a:r>
              <a:rPr kumimoji="1" lang="en-GB" altLang="zh-CN" dirty="0"/>
              <a:t>When an intermediate good is produced and, rather than being used, is added to a firm’s inventory of goods for </a:t>
            </a:r>
            <a:r>
              <a:rPr kumimoji="1" lang="en-GB" altLang="zh-CN" dirty="0">
                <a:solidFill>
                  <a:srgbClr val="FF0000"/>
                </a:solidFill>
              </a:rPr>
              <a:t>use or sale at a later date.</a:t>
            </a:r>
          </a:p>
          <a:p>
            <a:r>
              <a:rPr kumimoji="1" lang="en-GB" altLang="zh-CN" dirty="0"/>
              <a:t>In this case, </a:t>
            </a:r>
            <a:r>
              <a:rPr kumimoji="1" lang="en-GB" altLang="zh-CN" dirty="0">
                <a:solidFill>
                  <a:srgbClr val="FF0000"/>
                </a:solidFill>
              </a:rPr>
              <a:t>the intermediate good is taken to be </a:t>
            </a:r>
            <a:r>
              <a:rPr kumimoji="1" lang="en-GB" altLang="zh-CN" dirty="0">
                <a:solidFill>
                  <a:srgbClr val="FF0000"/>
                </a:solidFill>
                <a:highlight>
                  <a:srgbClr val="FFCCFF"/>
                </a:highlight>
              </a:rPr>
              <a:t>“final” as </a:t>
            </a:r>
            <a:r>
              <a:rPr lang="en-GB" altLang="zh-CN" dirty="0">
                <a:solidFill>
                  <a:schemeClr val="tx1"/>
                </a:solidFill>
                <a:highlight>
                  <a:srgbClr val="FFCCFF"/>
                </a:highlight>
              </a:rPr>
              <a:t>inventory investment </a:t>
            </a:r>
            <a:r>
              <a:rPr kumimoji="1" lang="en-GB" altLang="zh-CN" dirty="0">
                <a:solidFill>
                  <a:srgbClr val="FF0000"/>
                </a:solidFill>
              </a:rPr>
              <a:t>for the moment.</a:t>
            </a:r>
          </a:p>
          <a:p>
            <a:r>
              <a:rPr kumimoji="1" lang="en-GB" altLang="zh-CN" dirty="0">
                <a:solidFill>
                  <a:srgbClr val="00B050"/>
                </a:solidFill>
              </a:rPr>
              <a:t>When it is used or sold, the inventory investment is negative, and GDP will fall.</a:t>
            </a:r>
            <a:endParaRPr kumimoji="1" lang="zh-CN" altLang="en-US" dirty="0">
              <a:solidFill>
                <a:srgbClr val="00B050"/>
              </a:solidFill>
            </a:endParaRP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20</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6394994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GB" altLang="zh-CN" dirty="0"/>
              <a:t>Intermediate vs Final</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838200" y="2057400"/>
            <a:ext cx="8915400" cy="2846327"/>
          </a:xfrm>
          <a:prstGeom prst="rect">
            <a:avLst/>
          </a:prstGeom>
        </p:spPr>
      </p:pic>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21</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3" name="椭圆 2">
            <a:extLst>
              <a:ext uri="{FF2B5EF4-FFF2-40B4-BE49-F238E27FC236}">
                <a16:creationId xmlns:a16="http://schemas.microsoft.com/office/drawing/2014/main" id="{CA4FC9BA-B83D-4325-9B49-0BEC96FC17C1}"/>
              </a:ext>
            </a:extLst>
          </p:cNvPr>
          <p:cNvSpPr/>
          <p:nvPr/>
        </p:nvSpPr>
        <p:spPr bwMode="auto">
          <a:xfrm>
            <a:off x="685800" y="3290064"/>
            <a:ext cx="1752600" cy="19050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zh-CN" altLang="en-US" sz="3400" b="0" i="0" u="none" strike="noStrike" cap="none" normalizeH="0" baseline="0">
              <a:ln>
                <a:noFill/>
              </a:ln>
              <a:solidFill>
                <a:schemeClr val="tx1"/>
              </a:solidFill>
              <a:effectLst/>
              <a:latin typeface="Arial" pitchFamily="34" charset="0"/>
            </a:endParaRPr>
          </a:p>
        </p:txBody>
      </p:sp>
      <p:sp>
        <p:nvSpPr>
          <p:cNvPr id="7" name="椭圆 6">
            <a:extLst>
              <a:ext uri="{FF2B5EF4-FFF2-40B4-BE49-F238E27FC236}">
                <a16:creationId xmlns:a16="http://schemas.microsoft.com/office/drawing/2014/main" id="{18D25869-C3AC-41F5-8AD7-F877320974EB}"/>
              </a:ext>
            </a:extLst>
          </p:cNvPr>
          <p:cNvSpPr/>
          <p:nvPr/>
        </p:nvSpPr>
        <p:spPr bwMode="auto">
          <a:xfrm>
            <a:off x="2667000" y="3290064"/>
            <a:ext cx="1981200" cy="19050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Tx/>
              <a:buSzTx/>
              <a:buFontTx/>
              <a:buChar char="•"/>
              <a:tabLst/>
            </a:pPr>
            <a:endParaRPr kumimoji="0" lang="zh-CN" altLang="en-US" sz="3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414554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 y="1066800"/>
            <a:ext cx="7854950" cy="1114972"/>
            <a:chOff x="381000" y="1066800"/>
            <a:chExt cx="7854950" cy="1114972"/>
          </a:xfrm>
        </p:grpSpPr>
        <p:sp>
          <p:nvSpPr>
            <p:cNvPr id="9" name="Rectangle 2"/>
            <p:cNvSpPr>
              <a:spLocks noChangeArrowheads="1"/>
            </p:cNvSpPr>
            <p:nvPr/>
          </p:nvSpPr>
          <p:spPr bwMode="auto">
            <a:xfrm>
              <a:off x="6324600" y="1066800"/>
              <a:ext cx="191135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10" name="Rectangle 2"/>
            <p:cNvSpPr>
              <a:spLocks noChangeArrowheads="1"/>
            </p:cNvSpPr>
            <p:nvPr/>
          </p:nvSpPr>
          <p:spPr bwMode="auto">
            <a:xfrm>
              <a:off x="381000" y="1584872"/>
              <a:ext cx="198755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grpSp>
      <p:sp>
        <p:nvSpPr>
          <p:cNvPr id="6" name="Content Placeholder 5"/>
          <p:cNvSpPr>
            <a:spLocks noGrp="1"/>
          </p:cNvSpPr>
          <p:nvPr>
            <p:ph idx="1"/>
          </p:nvPr>
        </p:nvSpPr>
        <p:spPr>
          <a:xfrm>
            <a:off x="277813" y="9906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2" name="Title 1"/>
          <p:cNvSpPr>
            <a:spLocks noGrp="1"/>
          </p:cNvSpPr>
          <p:nvPr>
            <p:ph type="title"/>
          </p:nvPr>
        </p:nvSpPr>
        <p:spPr/>
        <p:txBody>
          <a:bodyPr/>
          <a:lstStyle/>
          <a:p>
            <a:r>
              <a:rPr lang="en-US" sz="3600" dirty="0"/>
              <a:t>Gross Domestic Product (GDP) Is…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p:txBody>
          <a:bodyPr/>
          <a:lstStyle/>
          <a:p>
            <a:pPr lvl="1"/>
            <a:r>
              <a:rPr lang="en-US" dirty="0"/>
              <a:t>GDP includes </a:t>
            </a:r>
            <a:r>
              <a:rPr lang="en-US" dirty="0">
                <a:solidFill>
                  <a:srgbClr val="FF0000"/>
                </a:solidFill>
              </a:rPr>
              <a:t>tangible goods </a:t>
            </a:r>
            <a:br>
              <a:rPr lang="en-US" dirty="0"/>
            </a:br>
            <a:r>
              <a:rPr lang="en-US" dirty="0"/>
              <a:t>(like </a:t>
            </a:r>
            <a:r>
              <a:rPr lang="en-US" altLang="zh-CN" dirty="0"/>
              <a:t>cell phone</a:t>
            </a:r>
            <a:r>
              <a:rPr lang="en-US" dirty="0"/>
              <a:t>, mountain bikes, beer)</a:t>
            </a:r>
          </a:p>
          <a:p>
            <a:pPr lvl="1"/>
            <a:r>
              <a:rPr lang="en-US" dirty="0"/>
              <a:t>and </a:t>
            </a:r>
            <a:r>
              <a:rPr lang="en-US" dirty="0">
                <a:solidFill>
                  <a:srgbClr val="FF0000"/>
                </a:solidFill>
              </a:rPr>
              <a:t>intangible services </a:t>
            </a:r>
            <a:br>
              <a:rPr lang="en-US" dirty="0"/>
            </a:br>
            <a:r>
              <a:rPr lang="en-US" dirty="0"/>
              <a:t>(dry cleaning, concerts, cell phone service).</a:t>
            </a:r>
          </a:p>
        </p:txBody>
      </p:sp>
    </p:spTree>
    <p:extLst>
      <p:ext uri="{BB962C8B-B14F-4D97-AF65-F5344CB8AC3E}">
        <p14:creationId xmlns:p14="http://schemas.microsoft.com/office/powerpoint/2010/main" val="2743393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86000" y="1676400"/>
            <a:ext cx="198120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6" name="Content Placeholder 5"/>
          <p:cNvSpPr>
            <a:spLocks noGrp="1"/>
          </p:cNvSpPr>
          <p:nvPr>
            <p:ph idx="1"/>
          </p:nvPr>
        </p:nvSpPr>
        <p:spPr>
          <a:xfrm>
            <a:off x="277813" y="10668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2" name="Title 1"/>
          <p:cNvSpPr>
            <a:spLocks noGrp="1"/>
          </p:cNvSpPr>
          <p:nvPr>
            <p:ph type="title"/>
          </p:nvPr>
        </p:nvSpPr>
        <p:spPr/>
        <p:txBody>
          <a:bodyPr/>
          <a:lstStyle/>
          <a:p>
            <a:r>
              <a:rPr lang="en-US" sz="3600" dirty="0"/>
              <a:t>Gross Domestic Product (GDP) Is…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p:txBody>
          <a:bodyPr/>
          <a:lstStyle/>
          <a:p>
            <a:pPr lvl="1"/>
            <a:r>
              <a:rPr lang="en-US" dirty="0"/>
              <a:t>GDP includes </a:t>
            </a:r>
            <a:r>
              <a:rPr lang="en-US" dirty="0">
                <a:solidFill>
                  <a:srgbClr val="FF0000"/>
                </a:solidFill>
              </a:rPr>
              <a:t>currently produced </a:t>
            </a:r>
            <a:r>
              <a:rPr lang="en-US" dirty="0"/>
              <a:t>goods, </a:t>
            </a:r>
            <a:br>
              <a:rPr lang="en-US" dirty="0"/>
            </a:br>
            <a:r>
              <a:rPr lang="en-US" dirty="0">
                <a:solidFill>
                  <a:srgbClr val="00B050"/>
                </a:solidFill>
              </a:rPr>
              <a:t>not goods produced in the past.</a:t>
            </a:r>
          </a:p>
          <a:p>
            <a:r>
              <a:rPr lang="en-US" sz="3600" dirty="0" err="1"/>
              <a:t>Eg</a:t>
            </a:r>
            <a:r>
              <a:rPr lang="en-US" sz="3600" dirty="0"/>
              <a:t>. When GE produces and sells a car for $30,000, its value is included in GDP. When the used car is sold at $35,000, this money is not included.</a:t>
            </a:r>
          </a:p>
        </p:txBody>
      </p:sp>
    </p:spTree>
    <p:extLst>
      <p:ext uri="{BB962C8B-B14F-4D97-AF65-F5344CB8AC3E}">
        <p14:creationId xmlns:p14="http://schemas.microsoft.com/office/powerpoint/2010/main" val="2797075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wipe(left)">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4267200" y="1676400"/>
            <a:ext cx="320040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2" name="Title 1"/>
          <p:cNvSpPr>
            <a:spLocks noGrp="1"/>
          </p:cNvSpPr>
          <p:nvPr>
            <p:ph type="title"/>
          </p:nvPr>
        </p:nvSpPr>
        <p:spPr/>
        <p:txBody>
          <a:bodyPr/>
          <a:lstStyle/>
          <a:p>
            <a:r>
              <a:rPr lang="en-US" sz="3600" dirty="0"/>
              <a:t>Gross Domestic Product (GDP) Is…</a:t>
            </a:r>
          </a:p>
        </p:txBody>
      </p:sp>
      <p:sp>
        <p:nvSpPr>
          <p:cNvPr id="6" name="Content Placeholder 5"/>
          <p:cNvSpPr>
            <a:spLocks noGrp="1"/>
          </p:cNvSpPr>
          <p:nvPr>
            <p:ph idx="1"/>
          </p:nvPr>
        </p:nvSpPr>
        <p:spPr>
          <a:xfrm>
            <a:off x="277813" y="10668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6200" y="2895600"/>
            <a:ext cx="8915400" cy="3276600"/>
          </a:xfrm>
        </p:spPr>
        <p:txBody>
          <a:bodyPr/>
          <a:lstStyle/>
          <a:p>
            <a:pPr lvl="1"/>
            <a:r>
              <a:rPr lang="en-US" sz="3000" dirty="0"/>
              <a:t>GDP measures the value of production that occurs </a:t>
            </a:r>
            <a:r>
              <a:rPr lang="en-US" sz="3000" dirty="0">
                <a:solidFill>
                  <a:srgbClr val="FF0000"/>
                </a:solidFill>
              </a:rPr>
              <a:t>within a country’s borders</a:t>
            </a:r>
            <a:r>
              <a:rPr lang="en-US" sz="3000" dirty="0"/>
              <a:t>, whether done by its own citizens or by foreigners located there. </a:t>
            </a:r>
          </a:p>
          <a:p>
            <a:pPr lvl="1"/>
            <a:r>
              <a:rPr lang="en-US" sz="3000" dirty="0"/>
              <a:t>Gross national product (GNP</a:t>
            </a:r>
            <a:r>
              <a:rPr lang="zh-CN" altLang="en-US" sz="3000" dirty="0"/>
              <a:t>，国民生产总值）</a:t>
            </a:r>
            <a:r>
              <a:rPr lang="en-US" sz="3000" dirty="0"/>
              <a:t>is the market value of all the products and services </a:t>
            </a:r>
            <a:r>
              <a:rPr lang="en-US" sz="3000" dirty="0">
                <a:solidFill>
                  <a:srgbClr val="FF0000"/>
                </a:solidFill>
              </a:rPr>
              <a:t>produced by the citizens of a country</a:t>
            </a:r>
            <a:r>
              <a:rPr lang="en-US" sz="3000" dirty="0"/>
              <a:t>. </a:t>
            </a:r>
            <a:endParaRPr lang="en-US" dirty="0"/>
          </a:p>
        </p:txBody>
      </p:sp>
    </p:spTree>
    <p:extLst>
      <p:ext uri="{BB962C8B-B14F-4D97-AF65-F5344CB8AC3E}">
        <p14:creationId xmlns:p14="http://schemas.microsoft.com/office/powerpoint/2010/main" val="2797075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609600" y="2073603"/>
            <a:ext cx="4648200" cy="596900"/>
          </a:xfrm>
          <a:prstGeom prst="rect">
            <a:avLst/>
          </a:prstGeom>
          <a:solidFill>
            <a:srgbClr val="FFCCFF"/>
          </a:solidFill>
          <a:ln w="9525">
            <a:noFill/>
            <a:miter lim="800000"/>
            <a:headEnd/>
            <a:tailEnd/>
          </a:ln>
        </p:spPr>
        <p:txBody>
          <a:bodyPr wrap="none" anchor="ctr"/>
          <a:lstStyle/>
          <a:p>
            <a:endParaRPr lang="en-US">
              <a:cs typeface="Arial" charset="0"/>
            </a:endParaRPr>
          </a:p>
        </p:txBody>
      </p:sp>
      <p:sp>
        <p:nvSpPr>
          <p:cNvPr id="2" name="Title 1"/>
          <p:cNvSpPr>
            <a:spLocks noGrp="1"/>
          </p:cNvSpPr>
          <p:nvPr>
            <p:ph type="title"/>
          </p:nvPr>
        </p:nvSpPr>
        <p:spPr/>
        <p:txBody>
          <a:bodyPr/>
          <a:lstStyle/>
          <a:p>
            <a:r>
              <a:rPr lang="en-US" sz="3600" dirty="0"/>
              <a:t>Gross Domestic Product (GDP) Is…</a:t>
            </a:r>
          </a:p>
        </p:txBody>
      </p:sp>
      <p:sp>
        <p:nvSpPr>
          <p:cNvPr id="6" name="Content Placeholder 5"/>
          <p:cNvSpPr>
            <a:spLocks noGrp="1"/>
          </p:cNvSpPr>
          <p:nvPr>
            <p:ph idx="1"/>
          </p:nvPr>
        </p:nvSpPr>
        <p:spPr>
          <a:xfrm>
            <a:off x="277813" y="1066800"/>
            <a:ext cx="8588375" cy="1793875"/>
          </a:xfrm>
        </p:spPr>
        <p:txBody>
          <a:bodyPr/>
          <a:lstStyle/>
          <a:p>
            <a:r>
              <a:rPr lang="en-US" dirty="0"/>
              <a:t>…the market value of all final goods &amp; services produced within a country </a:t>
            </a:r>
            <a:br>
              <a:rPr lang="en-US" dirty="0"/>
            </a:br>
            <a:r>
              <a:rPr lang="en-US" dirty="0"/>
              <a:t>in a given period of time.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p:txBody>
          <a:bodyPr/>
          <a:lstStyle/>
          <a:p>
            <a:pPr lvl="1"/>
            <a:r>
              <a:rPr lang="en-US" sz="3000" dirty="0"/>
              <a:t>Usually a year or a quarter (3 months) </a:t>
            </a:r>
          </a:p>
          <a:p>
            <a:pPr lvl="1"/>
            <a:r>
              <a:rPr lang="en-US" sz="3000" dirty="0">
                <a:solidFill>
                  <a:srgbClr val="FF0000"/>
                </a:solidFill>
              </a:rPr>
              <a:t>Seasonal adjustment</a:t>
            </a:r>
            <a:r>
              <a:rPr lang="zh-CN" altLang="en-US" sz="3000" dirty="0">
                <a:solidFill>
                  <a:srgbClr val="FF0000"/>
                </a:solidFill>
              </a:rPr>
              <a:t>季节性调整</a:t>
            </a:r>
            <a:endParaRPr lang="en-US" sz="3000" dirty="0"/>
          </a:p>
          <a:p>
            <a:pPr lvl="1"/>
            <a:r>
              <a:rPr lang="en-US" sz="3000" dirty="0"/>
              <a:t>removing seasonal factor to </a:t>
            </a:r>
            <a:r>
              <a:rPr lang="en-US" altLang="zh-CN" sz="3000" dirty="0" err="1"/>
              <a:t>analyse</a:t>
            </a:r>
            <a:r>
              <a:rPr lang="en-US" altLang="zh-CN" sz="3000" dirty="0"/>
              <a:t> the trend, and cyclical deviations from trend.</a:t>
            </a:r>
            <a:endParaRPr lang="en-US" sz="3000" dirty="0"/>
          </a:p>
          <a:p>
            <a:endParaRPr lang="en-US" dirty="0"/>
          </a:p>
        </p:txBody>
      </p:sp>
    </p:spTree>
    <p:extLst>
      <p:ext uri="{BB962C8B-B14F-4D97-AF65-F5344CB8AC3E}">
        <p14:creationId xmlns:p14="http://schemas.microsoft.com/office/powerpoint/2010/main" val="4231566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Exercises</a:t>
            </a:r>
            <a:endParaRPr kumimoji="1" lang="zh-CN" altLang="en-US" dirty="0"/>
          </a:p>
        </p:txBody>
      </p:sp>
      <p:sp>
        <p:nvSpPr>
          <p:cNvPr id="8" name="内容占位符 7"/>
          <p:cNvSpPr>
            <a:spLocks noGrp="1"/>
          </p:cNvSpPr>
          <p:nvPr>
            <p:ph idx="1"/>
          </p:nvPr>
        </p:nvSpPr>
        <p:spPr/>
        <p:txBody>
          <a:bodyPr/>
          <a:lstStyle/>
          <a:p>
            <a:r>
              <a:rPr kumimoji="1" lang="en-GB" altLang="zh-CN" dirty="0"/>
              <a:t>Page26</a:t>
            </a:r>
          </a:p>
          <a:p>
            <a:r>
              <a:rPr kumimoji="1" lang="en-GB" altLang="zh-CN" dirty="0">
                <a:hlinkClick r:id="rId2" action="ppaction://hlinkfile"/>
              </a:rPr>
              <a:t>Question For Review</a:t>
            </a:r>
            <a:r>
              <a:rPr kumimoji="1" lang="zh-CN" altLang="en-US" dirty="0">
                <a:hlinkClick r:id="rId2" action="ppaction://hlinkfile"/>
              </a:rPr>
              <a:t>复习题</a:t>
            </a:r>
            <a:endParaRPr kumimoji="1" lang="en-GB" altLang="zh-CN" dirty="0"/>
          </a:p>
          <a:p>
            <a:r>
              <a:rPr kumimoji="1" lang="en-GB" altLang="zh-CN" dirty="0"/>
              <a:t>1.</a:t>
            </a:r>
          </a:p>
          <a:p>
            <a:r>
              <a:rPr kumimoji="1" lang="en-GB" altLang="zh-CN" dirty="0"/>
              <a:t>2.</a:t>
            </a:r>
          </a:p>
          <a:p>
            <a:r>
              <a:rPr kumimoji="1" lang="en-GB" altLang="zh-CN" dirty="0"/>
              <a:t>3.</a:t>
            </a:r>
          </a:p>
          <a:p>
            <a:r>
              <a:rPr kumimoji="1" lang="en-GB" altLang="zh-CN" dirty="0"/>
              <a:t>4.</a:t>
            </a:r>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3192404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Components of GDP</a:t>
            </a:r>
          </a:p>
        </p:txBody>
      </p:sp>
      <p:sp>
        <p:nvSpPr>
          <p:cNvPr id="3" name="Content Placeholder 2"/>
          <p:cNvSpPr>
            <a:spLocks noGrp="1"/>
          </p:cNvSpPr>
          <p:nvPr>
            <p:ph idx="1"/>
          </p:nvPr>
        </p:nvSpPr>
        <p:spPr/>
        <p:txBody>
          <a:bodyPr/>
          <a:lstStyle/>
          <a:p>
            <a:r>
              <a:rPr lang="en-US" sz="3200" dirty="0"/>
              <a:t>Recall:  GDP is total spending</a:t>
            </a:r>
            <a:r>
              <a:rPr lang="zh-CN" altLang="en-US" sz="3200" dirty="0"/>
              <a:t>支出</a:t>
            </a:r>
            <a:endParaRPr lang="en-US" sz="3200" dirty="0"/>
          </a:p>
          <a:p>
            <a:r>
              <a:rPr lang="zh-CN" altLang="en-US" sz="3200" dirty="0"/>
              <a:t>（</a:t>
            </a:r>
            <a:r>
              <a:rPr lang="zh-CN" altLang="en-US" sz="3200" dirty="0">
                <a:highlight>
                  <a:srgbClr val="FFCCFF"/>
                </a:highlight>
              </a:rPr>
              <a:t>支出法</a:t>
            </a:r>
            <a:r>
              <a:rPr lang="zh-CN" altLang="en-US" sz="3200" dirty="0"/>
              <a:t>、生产法、收入法）</a:t>
            </a:r>
            <a:r>
              <a:rPr lang="en-US" sz="3200" dirty="0"/>
              <a:t> </a:t>
            </a:r>
          </a:p>
          <a:p>
            <a:r>
              <a:rPr lang="en-US" altLang="zh-CN" sz="3200" dirty="0"/>
              <a:t>Spending has many forms:</a:t>
            </a:r>
            <a:endParaRPr lang="en-US" sz="3200" dirty="0"/>
          </a:p>
          <a:p>
            <a:pPr lvl="1"/>
            <a:r>
              <a:rPr lang="en-US" sz="2800" dirty="0"/>
              <a:t>Smith buys a lunch at Burger </a:t>
            </a:r>
            <a:r>
              <a:rPr lang="en-US" sz="2800" dirty="0" err="1"/>
              <a:t>King;</a:t>
            </a:r>
            <a:r>
              <a:rPr lang="en-US" sz="2800" dirty="0" err="1">
                <a:highlight>
                  <a:srgbClr val="FFCCFF"/>
                </a:highlight>
              </a:rPr>
              <a:t>C</a:t>
            </a:r>
            <a:endParaRPr lang="en-US" sz="2800" dirty="0">
              <a:highlight>
                <a:srgbClr val="FFCCFF"/>
              </a:highlight>
            </a:endParaRPr>
          </a:p>
          <a:p>
            <a:pPr lvl="1"/>
            <a:r>
              <a:rPr lang="en-US" sz="2800" dirty="0"/>
              <a:t>GE builds a </a:t>
            </a:r>
            <a:r>
              <a:rPr lang="en-US" sz="2800" dirty="0" err="1"/>
              <a:t>factory;</a:t>
            </a:r>
            <a:r>
              <a:rPr lang="en-US" sz="2800" dirty="0" err="1">
                <a:highlight>
                  <a:srgbClr val="FFCCFF"/>
                </a:highlight>
              </a:rPr>
              <a:t>I</a:t>
            </a:r>
            <a:endParaRPr lang="en-US" sz="2800" dirty="0">
              <a:highlight>
                <a:srgbClr val="FFCCFF"/>
              </a:highlight>
            </a:endParaRPr>
          </a:p>
          <a:p>
            <a:pPr lvl="1"/>
            <a:r>
              <a:rPr lang="en-US" sz="2800" dirty="0"/>
              <a:t>Navy procures a </a:t>
            </a:r>
            <a:r>
              <a:rPr lang="en-US" sz="2800" dirty="0" err="1"/>
              <a:t>submarine;</a:t>
            </a:r>
            <a:r>
              <a:rPr lang="en-US" sz="2800" dirty="0" err="1">
                <a:highlight>
                  <a:srgbClr val="FFCCFF"/>
                </a:highlight>
              </a:rPr>
              <a:t>G</a:t>
            </a:r>
            <a:endParaRPr lang="en-US" sz="2800" dirty="0">
              <a:highlight>
                <a:srgbClr val="FFCCFF"/>
              </a:highlight>
            </a:endParaRPr>
          </a:p>
          <a:p>
            <a:pPr lvl="1"/>
            <a:r>
              <a:rPr lang="en-US" sz="2800" dirty="0"/>
              <a:t>British Airways buys an airplane from </a:t>
            </a:r>
            <a:r>
              <a:rPr lang="en-US" sz="2800" dirty="0" err="1"/>
              <a:t>Boeing;</a:t>
            </a:r>
            <a:r>
              <a:rPr lang="en-US" sz="2800" dirty="0" err="1">
                <a:highlight>
                  <a:srgbClr val="FFCCFF"/>
                </a:highlight>
              </a:rPr>
              <a:t>NE</a:t>
            </a:r>
            <a:endParaRPr lang="en-US" sz="2800" dirty="0">
              <a:highlight>
                <a:srgbClr val="FFCCFF"/>
              </a:highlight>
            </a:endParaRPr>
          </a:p>
          <a:p>
            <a:r>
              <a:rPr lang="en-US" sz="3200" dirty="0"/>
              <a:t>These are spent on </a:t>
            </a:r>
            <a:r>
              <a:rPr lang="en-US" sz="3200" dirty="0">
                <a:solidFill>
                  <a:srgbClr val="C00000"/>
                </a:solidFill>
              </a:rPr>
              <a:t>domestically produced goods and services.</a:t>
            </a:r>
          </a:p>
          <a:p>
            <a:r>
              <a:rPr lang="en-US" sz="2800" dirty="0">
                <a:solidFill>
                  <a:schemeClr val="tx1"/>
                </a:solidFill>
              </a:rPr>
              <a:t>(</a:t>
            </a:r>
            <a:r>
              <a:rPr lang="zh-CN" altLang="en-US" sz="2800" dirty="0">
                <a:solidFill>
                  <a:schemeClr val="tx1"/>
                </a:solidFill>
              </a:rPr>
              <a:t>包括外国人购买本国的支出</a:t>
            </a:r>
            <a:r>
              <a:rPr lang="en-US" sz="2800" dirty="0">
                <a:solidFill>
                  <a:schemeClr val="tx1"/>
                </a:solidFill>
              </a:rPr>
              <a:t>)</a:t>
            </a:r>
          </a:p>
          <a:p>
            <a:endParaRPr lang="en-US" sz="32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5863646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The Components of GDP</a:t>
            </a:r>
            <a:endParaRPr kumimoji="1" lang="zh-CN" altLang="en-US" dirty="0"/>
          </a:p>
        </p:txBody>
      </p:sp>
      <p:sp>
        <p:nvSpPr>
          <p:cNvPr id="3" name="内容占位符 2"/>
          <p:cNvSpPr>
            <a:spLocks noGrp="1"/>
          </p:cNvSpPr>
          <p:nvPr>
            <p:ph idx="1"/>
          </p:nvPr>
        </p:nvSpPr>
        <p:spPr/>
        <p:txBody>
          <a:bodyPr/>
          <a:lstStyle/>
          <a:p>
            <a:r>
              <a:rPr lang="en-US" altLang="zh-CN" dirty="0"/>
              <a:t>Four components:</a:t>
            </a:r>
          </a:p>
          <a:p>
            <a:pPr lvl="1"/>
            <a:r>
              <a:rPr lang="en-US" altLang="zh-CN" dirty="0"/>
              <a:t>Consumption (C)</a:t>
            </a:r>
            <a:r>
              <a:rPr lang="zh-CN" altLang="en-US" dirty="0">
                <a:solidFill>
                  <a:srgbClr val="C00000"/>
                </a:solidFill>
              </a:rPr>
              <a:t>消费</a:t>
            </a:r>
            <a:endParaRPr lang="en-US" altLang="zh-CN" dirty="0">
              <a:solidFill>
                <a:srgbClr val="C00000"/>
              </a:solidFill>
            </a:endParaRPr>
          </a:p>
          <a:p>
            <a:pPr lvl="1"/>
            <a:r>
              <a:rPr lang="en-US" altLang="zh-CN" dirty="0"/>
              <a:t>Investment (I)</a:t>
            </a:r>
            <a:r>
              <a:rPr lang="zh-CN" altLang="en-US" dirty="0">
                <a:solidFill>
                  <a:srgbClr val="C00000"/>
                </a:solidFill>
              </a:rPr>
              <a:t>投资</a:t>
            </a:r>
            <a:endParaRPr lang="en-US" altLang="zh-CN" dirty="0">
              <a:solidFill>
                <a:srgbClr val="C00000"/>
              </a:solidFill>
            </a:endParaRPr>
          </a:p>
          <a:p>
            <a:pPr lvl="1"/>
            <a:r>
              <a:rPr lang="en-US" altLang="zh-CN" dirty="0"/>
              <a:t>Government Purchases (G)</a:t>
            </a:r>
            <a:r>
              <a:rPr lang="zh-CN" altLang="en-US" dirty="0">
                <a:solidFill>
                  <a:srgbClr val="C00000"/>
                </a:solidFill>
              </a:rPr>
              <a:t>政府购买</a:t>
            </a:r>
            <a:endParaRPr lang="en-US" altLang="zh-CN" dirty="0">
              <a:solidFill>
                <a:srgbClr val="C00000"/>
              </a:solidFill>
            </a:endParaRPr>
          </a:p>
          <a:p>
            <a:pPr lvl="1"/>
            <a:r>
              <a:rPr lang="en-US" altLang="zh-CN" dirty="0"/>
              <a:t>Net Exports (NX)</a:t>
            </a:r>
            <a:r>
              <a:rPr lang="zh-CN" altLang="en-US" dirty="0">
                <a:solidFill>
                  <a:srgbClr val="C00000"/>
                </a:solidFill>
              </a:rPr>
              <a:t>净出口</a:t>
            </a:r>
            <a:endParaRPr lang="en-US" altLang="zh-CN" dirty="0">
              <a:solidFill>
                <a:srgbClr val="C00000"/>
              </a:solidFill>
            </a:endParaRPr>
          </a:p>
          <a:p>
            <a:r>
              <a:rPr lang="en-US" altLang="zh-CN" dirty="0"/>
              <a:t>These components add up to GDP (denoted Y): </a:t>
            </a:r>
            <a:r>
              <a:rPr lang="en-US" altLang="zh-CN" dirty="0">
                <a:solidFill>
                  <a:srgbClr val="C00000"/>
                </a:solidFill>
              </a:rPr>
              <a:t>Y = C + I + G + NX</a:t>
            </a:r>
          </a:p>
          <a:p>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28</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216995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Consumption (C)</a:t>
            </a:r>
          </a:p>
        </p:txBody>
      </p:sp>
      <p:sp>
        <p:nvSpPr>
          <p:cNvPr id="3" name="Content Placeholder 2"/>
          <p:cNvSpPr>
            <a:spLocks noGrp="1"/>
          </p:cNvSpPr>
          <p:nvPr>
            <p:ph idx="1"/>
          </p:nvPr>
        </p:nvSpPr>
        <p:spPr/>
        <p:txBody>
          <a:bodyPr/>
          <a:lstStyle/>
          <a:p>
            <a:r>
              <a:rPr lang="en-US" dirty="0"/>
              <a:t>Consumption, C</a:t>
            </a:r>
          </a:p>
          <a:p>
            <a:pPr lvl="1"/>
            <a:r>
              <a:rPr lang="en-US" dirty="0"/>
              <a:t>Total spending by </a:t>
            </a:r>
            <a:r>
              <a:rPr lang="en-US" dirty="0">
                <a:solidFill>
                  <a:srgbClr val="C00000"/>
                </a:solidFill>
                <a:highlight>
                  <a:srgbClr val="FFCCFF"/>
                </a:highlight>
              </a:rPr>
              <a:t>households</a:t>
            </a:r>
            <a:r>
              <a:rPr lang="en-US" dirty="0"/>
              <a:t> on goods and services  </a:t>
            </a:r>
          </a:p>
          <a:p>
            <a:pPr lvl="1"/>
            <a:r>
              <a:rPr lang="en-US" dirty="0">
                <a:solidFill>
                  <a:srgbClr val="7030A0"/>
                </a:solidFill>
              </a:rPr>
              <a:t>Durable goods</a:t>
            </a:r>
            <a:r>
              <a:rPr lang="en-US" dirty="0"/>
              <a:t>: automobiles and appliances</a:t>
            </a:r>
          </a:p>
          <a:p>
            <a:pPr lvl="1"/>
            <a:r>
              <a:rPr lang="en-US" dirty="0">
                <a:solidFill>
                  <a:srgbClr val="7030A0"/>
                </a:solidFill>
              </a:rPr>
              <a:t>Nondurable goods</a:t>
            </a:r>
            <a:r>
              <a:rPr lang="en-US" dirty="0"/>
              <a:t>: food and clothing</a:t>
            </a:r>
          </a:p>
          <a:p>
            <a:pPr lvl="1"/>
            <a:r>
              <a:rPr lang="en-US" dirty="0">
                <a:solidFill>
                  <a:srgbClr val="00B050"/>
                </a:solidFill>
              </a:rPr>
              <a:t>Services</a:t>
            </a:r>
            <a:r>
              <a:rPr lang="en-US" dirty="0"/>
              <a:t>: haircuts and medical care, </a:t>
            </a:r>
            <a:r>
              <a:rPr lang="en-US" dirty="0">
                <a:solidFill>
                  <a:srgbClr val="C00000"/>
                </a:solidFill>
              </a:rPr>
              <a:t>renting a house</a:t>
            </a:r>
          </a:p>
          <a:p>
            <a:pPr lvl="1"/>
            <a:r>
              <a:rPr lang="en-US" dirty="0">
                <a:solidFill>
                  <a:srgbClr val="C00000"/>
                </a:solidFill>
                <a:highlight>
                  <a:srgbClr val="FFCCFF"/>
                </a:highlight>
              </a:rPr>
              <a:t>Buy stocks?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43061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Economics </a:t>
            </a:r>
          </a:p>
        </p:txBody>
      </p:sp>
      <p:sp>
        <p:nvSpPr>
          <p:cNvPr id="10243" name="Content Placeholder 2"/>
          <p:cNvSpPr>
            <a:spLocks noGrp="1"/>
          </p:cNvSpPr>
          <p:nvPr>
            <p:ph idx="1"/>
          </p:nvPr>
        </p:nvSpPr>
        <p:spPr/>
        <p:txBody>
          <a:bodyPr/>
          <a:lstStyle/>
          <a:p>
            <a:r>
              <a:rPr lang="en-US" altLang="en-US" dirty="0"/>
              <a:t>Microeconomics</a:t>
            </a:r>
          </a:p>
          <a:p>
            <a:pPr lvl="1"/>
            <a:r>
              <a:rPr lang="en-US" altLang="en-US" dirty="0"/>
              <a:t>Study of how households and firms</a:t>
            </a:r>
          </a:p>
          <a:p>
            <a:pPr lvl="2"/>
            <a:r>
              <a:rPr lang="en-US" altLang="en-US" dirty="0"/>
              <a:t>Make decisions</a:t>
            </a:r>
          </a:p>
          <a:p>
            <a:pPr lvl="2"/>
            <a:r>
              <a:rPr lang="en-US" altLang="en-US" dirty="0"/>
              <a:t>Interact in markets</a:t>
            </a:r>
          </a:p>
          <a:p>
            <a:r>
              <a:rPr lang="en-US" altLang="en-US" dirty="0"/>
              <a:t>Macroeconomics</a:t>
            </a:r>
          </a:p>
          <a:p>
            <a:pPr lvl="1"/>
            <a:r>
              <a:rPr lang="en-US" altLang="en-US" dirty="0"/>
              <a:t>Study of economy-wide phenomena</a:t>
            </a:r>
          </a:p>
          <a:p>
            <a:pPr lvl="2"/>
            <a:r>
              <a:rPr lang="en-US" altLang="en-US" dirty="0"/>
              <a:t>Including inflation, unemployment, and economic growth</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05CB72F-DD80-4DF4-8BD8-139AEA535927}" type="slidenum">
              <a:rPr lang="en-US" altLang="en-US" sz="1200" smtClean="0">
                <a:solidFill>
                  <a:srgbClr val="002060"/>
                </a:solidFill>
              </a:rPr>
              <a:pPr algn="ctr" eaLnBrk="1" hangingPunct="1"/>
              <a:t>3</a:t>
            </a:fld>
            <a:endParaRPr lang="en-US" altLang="en-US" sz="120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2" name="图片 1"/>
          <p:cNvPicPr>
            <a:picLocks noChangeAspect="1"/>
          </p:cNvPicPr>
          <p:nvPr/>
        </p:nvPicPr>
        <p:blipFill>
          <a:blip r:embed="rId3"/>
          <a:stretch>
            <a:fillRect/>
          </a:stretch>
        </p:blipFill>
        <p:spPr>
          <a:xfrm>
            <a:off x="7252018" y="2286000"/>
            <a:ext cx="1626870" cy="1714500"/>
          </a:xfrm>
          <a:prstGeom prst="rect">
            <a:avLst/>
          </a:prstGeom>
        </p:spPr>
      </p:pic>
      <p:cxnSp>
        <p:nvCxnSpPr>
          <p:cNvPr id="4" name="直线箭头连接符 3"/>
          <p:cNvCxnSpPr/>
          <p:nvPr/>
        </p:nvCxnSpPr>
        <p:spPr bwMode="auto">
          <a:xfrm>
            <a:off x="3886200" y="1371600"/>
            <a:ext cx="3581400" cy="1219200"/>
          </a:xfrm>
          <a:prstGeom prst="straightConnector1">
            <a:avLst/>
          </a:prstGeom>
          <a:noFill/>
          <a:ln w="9525" cap="flat" cmpd="sng" algn="ctr">
            <a:solidFill>
              <a:schemeClr val="tx1"/>
            </a:solidFill>
            <a:prstDash val="solid"/>
            <a:round/>
            <a:headEnd type="none" w="med" len="med"/>
            <a:tailEnd type="triangle"/>
          </a:ln>
          <a:effectLst/>
        </p:spPr>
      </p:cxnSp>
      <p:cxnSp>
        <p:nvCxnSpPr>
          <p:cNvPr id="7" name="直线箭头连接符 6"/>
          <p:cNvCxnSpPr/>
          <p:nvPr/>
        </p:nvCxnSpPr>
        <p:spPr bwMode="auto">
          <a:xfrm flipV="1">
            <a:off x="4038600" y="3143250"/>
            <a:ext cx="3810000" cy="452438"/>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57895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Exception: </a:t>
            </a:r>
            <a:r>
              <a:rPr kumimoji="1" lang="en-GB" altLang="zh-CN" dirty="0">
                <a:highlight>
                  <a:srgbClr val="FFCCFF"/>
                </a:highlight>
              </a:rPr>
              <a:t>Buying New House</a:t>
            </a:r>
            <a:endParaRPr kumimoji="1" lang="zh-CN" altLang="en-US" dirty="0">
              <a:highlight>
                <a:srgbClr val="FFCCFF"/>
              </a:highlight>
            </a:endParaRPr>
          </a:p>
        </p:txBody>
      </p:sp>
      <p:sp>
        <p:nvSpPr>
          <p:cNvPr id="3" name="内容占位符 2"/>
          <p:cNvSpPr>
            <a:spLocks noGrp="1"/>
          </p:cNvSpPr>
          <p:nvPr>
            <p:ph idx="1"/>
          </p:nvPr>
        </p:nvSpPr>
        <p:spPr/>
        <p:txBody>
          <a:bodyPr/>
          <a:lstStyle/>
          <a:p>
            <a:r>
              <a:rPr lang="en-US" altLang="zh-CN" dirty="0"/>
              <a:t>Note on housing costs:  </a:t>
            </a:r>
          </a:p>
          <a:p>
            <a:pPr lvl="2"/>
            <a:r>
              <a:rPr lang="en-US" altLang="zh-CN" dirty="0"/>
              <a:t>For </a:t>
            </a:r>
            <a:r>
              <a:rPr lang="en-US" altLang="zh-CN" dirty="0">
                <a:solidFill>
                  <a:srgbClr val="C00000"/>
                </a:solidFill>
              </a:rPr>
              <a:t>renters</a:t>
            </a:r>
            <a:r>
              <a:rPr lang="en-US" altLang="zh-CN" dirty="0"/>
              <a:t>, C includes rent payments. </a:t>
            </a:r>
          </a:p>
          <a:p>
            <a:pPr lvl="2"/>
            <a:r>
              <a:rPr lang="en-US" altLang="zh-CN" dirty="0"/>
              <a:t>For </a:t>
            </a:r>
            <a:r>
              <a:rPr lang="en-US" altLang="zh-CN" dirty="0">
                <a:solidFill>
                  <a:srgbClr val="C00000"/>
                </a:solidFill>
              </a:rPr>
              <a:t>homeowners</a:t>
            </a:r>
            <a:r>
              <a:rPr lang="en-US" altLang="zh-CN" dirty="0"/>
              <a:t>, C includes the imputed rental value of the house, but </a:t>
            </a:r>
            <a:r>
              <a:rPr lang="en-US" altLang="zh-CN" dirty="0">
                <a:solidFill>
                  <a:srgbClr val="00B050"/>
                </a:solidFill>
              </a:rPr>
              <a:t>not the purchase price or mortgage payments</a:t>
            </a:r>
          </a:p>
          <a:p>
            <a:pPr lvl="1"/>
            <a:r>
              <a:rPr lang="en-US" altLang="zh-CN" dirty="0"/>
              <a:t>Not included in </a:t>
            </a:r>
            <a:r>
              <a:rPr lang="en-US" altLang="zh-CN" dirty="0">
                <a:highlight>
                  <a:srgbClr val="FFCCFF"/>
                </a:highlight>
              </a:rPr>
              <a:t>C</a:t>
            </a:r>
            <a:r>
              <a:rPr lang="en-US" altLang="zh-CN" dirty="0"/>
              <a:t>: </a:t>
            </a:r>
            <a:r>
              <a:rPr lang="en-US" altLang="zh-CN" dirty="0">
                <a:solidFill>
                  <a:srgbClr val="C00000"/>
                </a:solidFill>
              </a:rPr>
              <a:t>purchases of new housing</a:t>
            </a:r>
          </a:p>
          <a:p>
            <a:pPr lvl="1"/>
            <a:r>
              <a:rPr lang="en-US" altLang="zh-CN" dirty="0">
                <a:solidFill>
                  <a:schemeClr val="tx2"/>
                </a:solidFill>
              </a:rPr>
              <a:t>But included as </a:t>
            </a:r>
            <a:r>
              <a:rPr lang="en-US" altLang="zh-CN" dirty="0">
                <a:solidFill>
                  <a:schemeClr val="tx2"/>
                </a:solidFill>
                <a:highlight>
                  <a:srgbClr val="FFCCFF"/>
                </a:highlight>
              </a:rPr>
              <a:t>I</a:t>
            </a:r>
            <a:r>
              <a:rPr lang="en-US" altLang="zh-CN" dirty="0">
                <a:solidFill>
                  <a:schemeClr val="tx2"/>
                </a:solidFill>
              </a:rPr>
              <a:t> in GDP</a:t>
            </a:r>
          </a:p>
          <a:p>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30</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118235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a:t>
            </a:r>
          </a:p>
        </p:txBody>
      </p:sp>
      <p:sp>
        <p:nvSpPr>
          <p:cNvPr id="3" name="Content Placeholder 2"/>
          <p:cNvSpPr>
            <a:spLocks noGrp="1"/>
          </p:cNvSpPr>
          <p:nvPr>
            <p:ph idx="1"/>
          </p:nvPr>
        </p:nvSpPr>
        <p:spPr/>
        <p:txBody>
          <a:bodyPr/>
          <a:lstStyle/>
          <a:p>
            <a:r>
              <a:rPr lang="en-US" sz="3200" dirty="0"/>
              <a:t>Investment, I</a:t>
            </a:r>
          </a:p>
          <a:p>
            <a:pPr lvl="1"/>
            <a:r>
              <a:rPr lang="en-US" sz="2800" dirty="0"/>
              <a:t>Total spending on goods that will be </a:t>
            </a:r>
            <a:r>
              <a:rPr lang="en-US" sz="2800" dirty="0">
                <a:solidFill>
                  <a:srgbClr val="FF0000"/>
                </a:solidFill>
              </a:rPr>
              <a:t>used in the future</a:t>
            </a:r>
            <a:r>
              <a:rPr lang="en-US" sz="2800" dirty="0"/>
              <a:t> </a:t>
            </a:r>
            <a:r>
              <a:rPr lang="en-US" sz="2800" dirty="0">
                <a:solidFill>
                  <a:srgbClr val="FF0000"/>
                </a:solidFill>
              </a:rPr>
              <a:t>to produce more goods  </a:t>
            </a:r>
          </a:p>
          <a:p>
            <a:pPr lvl="2"/>
            <a:r>
              <a:rPr lang="en-US" dirty="0">
                <a:solidFill>
                  <a:srgbClr val="7030A0"/>
                </a:solidFill>
              </a:rPr>
              <a:t>Business capital</a:t>
            </a:r>
            <a:r>
              <a:rPr lang="en-US" dirty="0"/>
              <a:t>: business buildings, equipment, and intellectual property products </a:t>
            </a:r>
          </a:p>
          <a:p>
            <a:pPr lvl="2"/>
            <a:r>
              <a:rPr lang="en-US" dirty="0">
                <a:solidFill>
                  <a:srgbClr val="7030A0"/>
                </a:solidFill>
              </a:rPr>
              <a:t>Residential capital</a:t>
            </a:r>
            <a:r>
              <a:rPr lang="en-US" dirty="0"/>
              <a:t>: landlord’s apartment building; a homeowner’s personal residence</a:t>
            </a:r>
          </a:p>
          <a:p>
            <a:pPr lvl="2"/>
            <a:r>
              <a:rPr lang="en-US" dirty="0">
                <a:solidFill>
                  <a:srgbClr val="7030A0"/>
                </a:solidFill>
              </a:rPr>
              <a:t>Inventory accumulations</a:t>
            </a:r>
            <a:r>
              <a:rPr lang="en-US" dirty="0"/>
              <a:t>: goods produced but not yet sold</a:t>
            </a:r>
          </a:p>
          <a:p>
            <a:pPr marL="0" indent="0">
              <a:buNone/>
            </a:pPr>
            <a:r>
              <a:rPr lang="en-US" sz="3200" dirty="0">
                <a:solidFill>
                  <a:srgbClr val="C00000"/>
                </a:solidFill>
              </a:rPr>
              <a:t>“Investment” does not mean the purchase of financial assets like </a:t>
            </a:r>
            <a:r>
              <a:rPr lang="en-US" sz="3200" dirty="0">
                <a:solidFill>
                  <a:srgbClr val="00B050"/>
                </a:solidFill>
              </a:rPr>
              <a:t>stocks and bonds.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6534807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sz="3200" dirty="0"/>
              <a:t>A Case of Inventory Accumulation</a:t>
            </a:r>
            <a:br>
              <a:rPr kumimoji="1" lang="en-US" altLang="zh-CN" sz="3200" dirty="0"/>
            </a:br>
            <a:r>
              <a:rPr kumimoji="1" lang="zh-CN" altLang="en-US" sz="3200" dirty="0"/>
              <a:t>存货积累</a:t>
            </a:r>
          </a:p>
        </p:txBody>
      </p:sp>
      <p:sp>
        <p:nvSpPr>
          <p:cNvPr id="8" name="内容占位符 7"/>
          <p:cNvSpPr>
            <a:spLocks noGrp="1"/>
          </p:cNvSpPr>
          <p:nvPr>
            <p:ph idx="1"/>
          </p:nvPr>
        </p:nvSpPr>
        <p:spPr/>
        <p:txBody>
          <a:bodyPr/>
          <a:lstStyle/>
          <a:p>
            <a:r>
              <a:rPr kumimoji="1" lang="en-GB" altLang="zh-CN" dirty="0"/>
              <a:t>IBM produced a computer, </a:t>
            </a:r>
            <a:r>
              <a:rPr kumimoji="1" lang="en-GB" altLang="zh-CN" dirty="0">
                <a:solidFill>
                  <a:srgbClr val="FF0000"/>
                </a:solidFill>
              </a:rPr>
              <a:t>not selling it,</a:t>
            </a:r>
            <a:r>
              <a:rPr kumimoji="1" lang="en-GB" altLang="zh-CN" dirty="0"/>
              <a:t> but </a:t>
            </a:r>
            <a:r>
              <a:rPr kumimoji="1" lang="en-GB" altLang="zh-CN" dirty="0">
                <a:solidFill>
                  <a:srgbClr val="FF0000"/>
                </a:solidFill>
              </a:rPr>
              <a:t>added it to its inventory</a:t>
            </a:r>
            <a:r>
              <a:rPr kumimoji="1" lang="en-GB" altLang="zh-CN" dirty="0"/>
              <a:t>.</a:t>
            </a:r>
          </a:p>
          <a:p>
            <a:r>
              <a:rPr kumimoji="1" lang="en-GB" altLang="zh-CN" dirty="0"/>
              <a:t>IBM’s </a:t>
            </a:r>
            <a:r>
              <a:rPr kumimoji="1" lang="en-GB" altLang="zh-CN" dirty="0">
                <a:solidFill>
                  <a:srgbClr val="FF0000"/>
                </a:solidFill>
              </a:rPr>
              <a:t>investment</a:t>
            </a:r>
            <a:r>
              <a:rPr kumimoji="1" lang="en-GB" altLang="zh-CN" dirty="0"/>
              <a:t> spending will </a:t>
            </a:r>
            <a:r>
              <a:rPr kumimoji="1" lang="en-GB" altLang="zh-CN" dirty="0">
                <a:solidFill>
                  <a:srgbClr val="FF0000"/>
                </a:solidFill>
              </a:rPr>
              <a:t>increase </a:t>
            </a:r>
            <a:r>
              <a:rPr kumimoji="1" lang="en-GB" altLang="zh-CN" dirty="0"/>
              <a:t>this period.</a:t>
            </a:r>
          </a:p>
          <a:p>
            <a:r>
              <a:rPr kumimoji="1" lang="en-GB" altLang="zh-CN" dirty="0"/>
              <a:t>When later IBM </a:t>
            </a:r>
            <a:r>
              <a:rPr kumimoji="1" lang="en-GB" altLang="zh-CN" dirty="0">
                <a:solidFill>
                  <a:srgbClr val="FF0000"/>
                </a:solidFill>
              </a:rPr>
              <a:t>sells</a:t>
            </a:r>
            <a:r>
              <a:rPr kumimoji="1" lang="en-GB" altLang="zh-CN" dirty="0"/>
              <a:t> the computer out of inventory, </a:t>
            </a:r>
            <a:r>
              <a:rPr kumimoji="1" lang="en-GB" altLang="zh-CN" dirty="0">
                <a:solidFill>
                  <a:srgbClr val="FF0000"/>
                </a:solidFill>
              </a:rPr>
              <a:t>IBM’s investment </a:t>
            </a:r>
            <a:r>
              <a:rPr kumimoji="1" lang="en-GB" altLang="zh-CN" dirty="0"/>
              <a:t>spending will </a:t>
            </a:r>
            <a:r>
              <a:rPr kumimoji="1" lang="en-GB" altLang="zh-CN" dirty="0">
                <a:solidFill>
                  <a:srgbClr val="FF0000"/>
                </a:solidFill>
              </a:rPr>
              <a:t>be negative</a:t>
            </a:r>
            <a:r>
              <a:rPr kumimoji="1" lang="en-GB" altLang="zh-CN" dirty="0"/>
              <a:t>, offsetting the buyer’s spending.</a:t>
            </a:r>
          </a:p>
          <a:p>
            <a:r>
              <a:rPr kumimoji="1" lang="en-US" altLang="zh-CN" dirty="0">
                <a:solidFill>
                  <a:srgbClr val="FF0000"/>
                </a:solidFill>
              </a:rPr>
              <a:t>C and I offsets, no increase of GDP.</a:t>
            </a:r>
            <a:endParaRPr kumimoji="1" lang="en-GB" altLang="zh-CN" dirty="0">
              <a:solidFill>
                <a:srgbClr val="FF0000"/>
              </a:solidFill>
            </a:endParaRP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32</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cxnSp>
        <p:nvCxnSpPr>
          <p:cNvPr id="3" name="直接箭头连接符 2">
            <a:extLst>
              <a:ext uri="{FF2B5EF4-FFF2-40B4-BE49-F238E27FC236}">
                <a16:creationId xmlns:a16="http://schemas.microsoft.com/office/drawing/2014/main" id="{48B15519-771C-4F14-8B12-417AC9E5AA68}"/>
              </a:ext>
            </a:extLst>
          </p:cNvPr>
          <p:cNvCxnSpPr/>
          <p:nvPr/>
        </p:nvCxnSpPr>
        <p:spPr bwMode="auto">
          <a:xfrm flipV="1">
            <a:off x="8593138" y="2133600"/>
            <a:ext cx="12700" cy="762000"/>
          </a:xfrm>
          <a:prstGeom prst="straightConnector1">
            <a:avLst/>
          </a:prstGeom>
          <a:no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2DAD21E3-58B5-4C8B-8A3E-179664E1CC52}"/>
              </a:ext>
            </a:extLst>
          </p:cNvPr>
          <p:cNvCxnSpPr/>
          <p:nvPr/>
        </p:nvCxnSpPr>
        <p:spPr bwMode="auto">
          <a:xfrm>
            <a:off x="2971800" y="4343400"/>
            <a:ext cx="0" cy="685800"/>
          </a:xfrm>
          <a:prstGeom prst="straightConnector1">
            <a:avLst/>
          </a:prstGeom>
          <a:noFill/>
          <a:ln w="9525" cap="flat" cmpd="sng" algn="ctr">
            <a:solidFill>
              <a:schemeClr val="tx1"/>
            </a:solidFill>
            <a:prstDash val="solid"/>
            <a:round/>
            <a:headEnd type="none" w="med" len="med"/>
            <a:tailEnd type="triangle"/>
          </a:ln>
          <a:effectLst/>
        </p:spPr>
      </p:cxnSp>
      <p:cxnSp>
        <p:nvCxnSpPr>
          <p:cNvPr id="10" name="直接箭头连接符 9">
            <a:extLst>
              <a:ext uri="{FF2B5EF4-FFF2-40B4-BE49-F238E27FC236}">
                <a16:creationId xmlns:a16="http://schemas.microsoft.com/office/drawing/2014/main" id="{5C880790-E5F1-4369-BA2A-F6EB79C733E0}"/>
              </a:ext>
            </a:extLst>
          </p:cNvPr>
          <p:cNvCxnSpPr/>
          <p:nvPr/>
        </p:nvCxnSpPr>
        <p:spPr bwMode="auto">
          <a:xfrm flipV="1">
            <a:off x="2438400" y="4876800"/>
            <a:ext cx="12700" cy="76200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466353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Purchases (G)</a:t>
            </a:r>
          </a:p>
        </p:txBody>
      </p:sp>
      <p:sp>
        <p:nvSpPr>
          <p:cNvPr id="3" name="Content Placeholder 2"/>
          <p:cNvSpPr>
            <a:spLocks noGrp="1"/>
          </p:cNvSpPr>
          <p:nvPr>
            <p:ph idx="1"/>
          </p:nvPr>
        </p:nvSpPr>
        <p:spPr/>
        <p:txBody>
          <a:bodyPr/>
          <a:lstStyle/>
          <a:p>
            <a:r>
              <a:rPr lang="en-US" dirty="0"/>
              <a:t>Government purchases (G)</a:t>
            </a:r>
          </a:p>
          <a:p>
            <a:pPr lvl="1"/>
            <a:r>
              <a:rPr lang="en-US" dirty="0"/>
              <a:t>All spending on the goods and services purchased by </a:t>
            </a:r>
            <a:r>
              <a:rPr lang="en-US" dirty="0">
                <a:solidFill>
                  <a:srgbClr val="7030A0"/>
                </a:solidFill>
                <a:highlight>
                  <a:srgbClr val="FFCCFF"/>
                </a:highlight>
              </a:rPr>
              <a:t>the government</a:t>
            </a:r>
          </a:p>
          <a:p>
            <a:pPr lvl="2"/>
            <a:r>
              <a:rPr lang="en-US" dirty="0"/>
              <a:t>At the federal, state, and local levels.</a:t>
            </a:r>
          </a:p>
          <a:p>
            <a:pPr lvl="2"/>
            <a:r>
              <a:rPr lang="zh-CN" altLang="en-US" dirty="0">
                <a:solidFill>
                  <a:srgbClr val="AE1221"/>
                </a:solidFill>
              </a:rPr>
              <a:t>政府消费支出和总投资</a:t>
            </a:r>
            <a:endParaRPr lang="en-US" dirty="0">
              <a:solidFill>
                <a:srgbClr val="AE1221"/>
              </a:solidFill>
            </a:endParaRPr>
          </a:p>
          <a:p>
            <a:pPr lvl="1"/>
            <a:r>
              <a:rPr lang="en-US" dirty="0">
                <a:solidFill>
                  <a:srgbClr val="FF0000"/>
                </a:solidFill>
              </a:rPr>
              <a:t>Excludes transfer payments</a:t>
            </a:r>
            <a:r>
              <a:rPr lang="zh-CN" altLang="en-US" dirty="0">
                <a:solidFill>
                  <a:srgbClr val="AE1221"/>
                </a:solidFill>
              </a:rPr>
              <a:t>转移支付不算</a:t>
            </a:r>
            <a:endParaRPr lang="en-US" dirty="0">
              <a:solidFill>
                <a:srgbClr val="AE1221"/>
              </a:solidFill>
            </a:endParaRPr>
          </a:p>
          <a:p>
            <a:pPr lvl="2"/>
            <a:r>
              <a:rPr lang="en-US" dirty="0"/>
              <a:t>Such as Social Security or unemployment insurance benefits. </a:t>
            </a:r>
          </a:p>
          <a:p>
            <a:pPr lvl="2"/>
            <a:r>
              <a:rPr lang="en-US" dirty="0"/>
              <a:t>They are </a:t>
            </a:r>
            <a:r>
              <a:rPr lang="en-US" dirty="0">
                <a:solidFill>
                  <a:srgbClr val="AE1221"/>
                </a:solidFill>
              </a:rPr>
              <a:t>not purchases of goods and services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34463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Exports (NX)</a:t>
            </a:r>
          </a:p>
        </p:txBody>
      </p:sp>
      <p:sp>
        <p:nvSpPr>
          <p:cNvPr id="3" name="Content Placeholder 2"/>
          <p:cNvSpPr>
            <a:spLocks noGrp="1"/>
          </p:cNvSpPr>
          <p:nvPr>
            <p:ph idx="1"/>
          </p:nvPr>
        </p:nvSpPr>
        <p:spPr/>
        <p:txBody>
          <a:bodyPr/>
          <a:lstStyle/>
          <a:p>
            <a:r>
              <a:rPr lang="en-US" dirty="0"/>
              <a:t>Net exports, NX = exports – imports</a:t>
            </a:r>
          </a:p>
          <a:p>
            <a:pPr lvl="1"/>
            <a:r>
              <a:rPr lang="en-US" dirty="0"/>
              <a:t>Exports: foreign spending on the economy’s goods and services  </a:t>
            </a:r>
          </a:p>
          <a:p>
            <a:pPr lvl="1"/>
            <a:r>
              <a:rPr lang="en-US" dirty="0"/>
              <a:t>Imports: are the portions </a:t>
            </a:r>
            <a:r>
              <a:rPr lang="en-US" dirty="0">
                <a:solidFill>
                  <a:srgbClr val="FF0000"/>
                </a:solidFill>
              </a:rPr>
              <a:t>of C, I, and G </a:t>
            </a:r>
            <a:br>
              <a:rPr lang="en-US" dirty="0">
                <a:solidFill>
                  <a:srgbClr val="FF0000"/>
                </a:solidFill>
              </a:rPr>
            </a:br>
            <a:r>
              <a:rPr lang="en-US" dirty="0"/>
              <a:t>that are spent on goods and services </a:t>
            </a:r>
            <a:r>
              <a:rPr lang="en-US" dirty="0">
                <a:solidFill>
                  <a:srgbClr val="00B050"/>
                </a:solidFill>
              </a:rPr>
              <a:t>produced abroad</a:t>
            </a:r>
          </a:p>
          <a:p>
            <a:r>
              <a:rPr lang="en-US" dirty="0"/>
              <a:t>Adding up all the components of GDP gives:</a:t>
            </a:r>
          </a:p>
          <a:p>
            <a:pPr marL="0" indent="0" algn="ctr">
              <a:buNone/>
            </a:pPr>
            <a:r>
              <a:rPr lang="en-US" dirty="0">
                <a:solidFill>
                  <a:srgbClr val="C00000"/>
                </a:solidFill>
              </a:rPr>
              <a:t>Y = C + I + G + Export-Import</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1509300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GDP and Its Components, 2015</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35</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137401053"/>
              </p:ext>
            </p:extLst>
          </p:nvPr>
        </p:nvGraphicFramePr>
        <p:xfrm>
          <a:off x="609600" y="1143000"/>
          <a:ext cx="7666991" cy="4395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760855">
                  <a:extLst>
                    <a:ext uri="{9D8B030D-6E8A-4147-A177-3AD203B41FA5}">
                      <a16:colId xmlns:a16="http://schemas.microsoft.com/office/drawing/2014/main" val="20001"/>
                    </a:ext>
                  </a:extLst>
                </a:gridCol>
                <a:gridCol w="2146618">
                  <a:extLst>
                    <a:ext uri="{9D8B030D-6E8A-4147-A177-3AD203B41FA5}">
                      <a16:colId xmlns:a16="http://schemas.microsoft.com/office/drawing/2014/main" val="20002"/>
                    </a:ext>
                  </a:extLst>
                </a:gridCol>
                <a:gridCol w="2235518">
                  <a:extLst>
                    <a:ext uri="{9D8B030D-6E8A-4147-A177-3AD203B41FA5}">
                      <a16:colId xmlns:a16="http://schemas.microsoft.com/office/drawing/2014/main" val="20003"/>
                    </a:ext>
                  </a:extLst>
                </a:gridCol>
              </a:tblGrid>
              <a:tr h="370840">
                <a:tc>
                  <a:txBody>
                    <a:bodyPr/>
                    <a:lstStyle/>
                    <a:p>
                      <a:pPr>
                        <a:lnSpc>
                          <a:spcPct val="150000"/>
                        </a:lnSpc>
                      </a:pPr>
                      <a:endParaRPr lang="en-US" sz="3200" i="1" dirty="0">
                        <a:solidFill>
                          <a:schemeClr val="tx1"/>
                        </a:solidFill>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nSpc>
                          <a:spcPct val="150000"/>
                        </a:lnSpc>
                      </a:pPr>
                      <a:r>
                        <a:rPr lang="en-US" sz="3200" i="1" dirty="0">
                          <a:solidFill>
                            <a:srgbClr val="002060"/>
                          </a:solidFill>
                        </a:rPr>
                        <a:t>Billions</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nSpc>
                          <a:spcPct val="150000"/>
                        </a:lnSpc>
                      </a:pPr>
                      <a:r>
                        <a:rPr lang="en-US" sz="3200" i="1" dirty="0">
                          <a:solidFill>
                            <a:srgbClr val="002060"/>
                          </a:solidFill>
                        </a:rPr>
                        <a:t>% of GDP</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nSpc>
                          <a:spcPct val="150000"/>
                        </a:lnSpc>
                      </a:pPr>
                      <a:r>
                        <a:rPr lang="en-US" sz="3200" i="1" dirty="0">
                          <a:solidFill>
                            <a:srgbClr val="002060"/>
                          </a:solidFill>
                        </a:rPr>
                        <a:t>Per capita</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lnSpc>
                          <a:spcPct val="150000"/>
                        </a:lnSpc>
                      </a:pPr>
                      <a:r>
                        <a:rPr lang="en-US" sz="3200" b="1" dirty="0">
                          <a:solidFill>
                            <a:srgbClr val="002060"/>
                          </a:solidFill>
                        </a:rPr>
                        <a:t>Y</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accent6">
                              <a:lumMod val="50000"/>
                            </a:schemeClr>
                          </a:solidFill>
                        </a:rPr>
                        <a:t>$17,947</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accent6">
                              <a:lumMod val="50000"/>
                            </a:schemeClr>
                          </a:solidFill>
                        </a:rPr>
                        <a:t>100.0</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accent6">
                              <a:lumMod val="50000"/>
                            </a:schemeClr>
                          </a:solidFill>
                        </a:rPr>
                        <a:t>$55,426</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lnSpc>
                          <a:spcPct val="150000"/>
                        </a:lnSpc>
                      </a:pPr>
                      <a:r>
                        <a:rPr lang="en-US" sz="3200" b="1" dirty="0">
                          <a:solidFill>
                            <a:schemeClr val="tx1"/>
                          </a:solidFill>
                        </a:rPr>
                        <a:t>C</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12,272</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68.4</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37,899</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lnSpc>
                          <a:spcPct val="150000"/>
                        </a:lnSpc>
                      </a:pPr>
                      <a:r>
                        <a:rPr lang="en-US" sz="3200" b="1" dirty="0">
                          <a:solidFill>
                            <a:schemeClr val="tx1"/>
                          </a:solidFill>
                        </a:rPr>
                        <a:t>I</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3,021</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16.8</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9,330</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lnSpc>
                          <a:spcPct val="150000"/>
                        </a:lnSpc>
                      </a:pPr>
                      <a:r>
                        <a:rPr lang="en-US" sz="3200" b="1" dirty="0">
                          <a:solidFill>
                            <a:schemeClr val="tx1"/>
                          </a:solidFill>
                        </a:rPr>
                        <a:t>G</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3,183</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17.7</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9,830</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lnSpc>
                          <a:spcPct val="150000"/>
                        </a:lnSpc>
                      </a:pPr>
                      <a:r>
                        <a:rPr lang="en-US" sz="3200" b="1" dirty="0">
                          <a:solidFill>
                            <a:schemeClr val="tx1"/>
                          </a:solidFill>
                        </a:rPr>
                        <a:t>NX</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-529</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-2.9</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tc>
                  <a:txBody>
                    <a:bodyPr/>
                    <a:lstStyle/>
                    <a:p>
                      <a:pPr algn="r">
                        <a:lnSpc>
                          <a:spcPct val="150000"/>
                        </a:lnSpc>
                      </a:pPr>
                      <a:r>
                        <a:rPr lang="en-US" sz="3200" dirty="0">
                          <a:solidFill>
                            <a:schemeClr val="tx1"/>
                          </a:solidFill>
                        </a:rPr>
                        <a:t>-1,634</a:t>
                      </a: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1753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413AD-B981-44E7-B5A1-0F53AC31ACF1}"/>
              </a:ext>
            </a:extLst>
          </p:cNvPr>
          <p:cNvSpPr>
            <a:spLocks noGrp="1"/>
          </p:cNvSpPr>
          <p:nvPr>
            <p:ph type="title"/>
          </p:nvPr>
        </p:nvSpPr>
        <p:spPr/>
        <p:txBody>
          <a:bodyPr/>
          <a:lstStyle/>
          <a:p>
            <a:r>
              <a:rPr lang="en-US" altLang="zh-CN" dirty="0"/>
              <a:t>2015</a:t>
            </a:r>
            <a:r>
              <a:rPr lang="zh-CN" altLang="en-US" dirty="0"/>
              <a:t>年中美</a:t>
            </a:r>
            <a:r>
              <a:rPr lang="en-US" altLang="zh-CN" dirty="0"/>
              <a:t>GDP</a:t>
            </a:r>
            <a:r>
              <a:rPr lang="zh-CN" altLang="en-US" dirty="0"/>
              <a:t>三大需求支出占比</a:t>
            </a:r>
          </a:p>
        </p:txBody>
      </p:sp>
      <p:sp>
        <p:nvSpPr>
          <p:cNvPr id="4" name="灯片编号占位符 3">
            <a:extLst>
              <a:ext uri="{FF2B5EF4-FFF2-40B4-BE49-F238E27FC236}">
                <a16:creationId xmlns:a16="http://schemas.microsoft.com/office/drawing/2014/main" id="{EBA4A7FD-CEE0-4EA3-85C5-3DDBE343D607}"/>
              </a:ext>
            </a:extLst>
          </p:cNvPr>
          <p:cNvSpPr>
            <a:spLocks noGrp="1"/>
          </p:cNvSpPr>
          <p:nvPr>
            <p:ph type="sldNum" sz="quarter" idx="13"/>
          </p:nvPr>
        </p:nvSpPr>
        <p:spPr/>
        <p:txBody>
          <a:bodyPr/>
          <a:lstStyle/>
          <a:p>
            <a:pPr>
              <a:defRPr/>
            </a:pPr>
            <a:fld id="{2F37425F-5E17-4209-B948-B5CE2119E408}" type="slidenum">
              <a:rPr lang="en-US" smtClean="0"/>
              <a:pPr>
                <a:defRPr/>
              </a:pPr>
              <a:t>36</a:t>
            </a:fld>
            <a:endParaRPr lang="en-US" dirty="0"/>
          </a:p>
        </p:txBody>
      </p:sp>
      <p:sp>
        <p:nvSpPr>
          <p:cNvPr id="5" name="页脚占位符 4">
            <a:extLst>
              <a:ext uri="{FF2B5EF4-FFF2-40B4-BE49-F238E27FC236}">
                <a16:creationId xmlns:a16="http://schemas.microsoft.com/office/drawing/2014/main" id="{A8AA5AEC-231B-411F-8B67-AB483ED40568}"/>
              </a:ext>
            </a:extLst>
          </p:cNvPr>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图片 8">
            <a:extLst>
              <a:ext uri="{FF2B5EF4-FFF2-40B4-BE49-F238E27FC236}">
                <a16:creationId xmlns:a16="http://schemas.microsoft.com/office/drawing/2014/main" id="{E10E7DCE-61E6-4D85-8E42-CCBFDEC030D3}"/>
              </a:ext>
            </a:extLst>
          </p:cNvPr>
          <p:cNvPicPr>
            <a:picLocks noChangeAspect="1"/>
          </p:cNvPicPr>
          <p:nvPr/>
        </p:nvPicPr>
        <p:blipFill rotWithShape="1">
          <a:blip r:embed="rId2"/>
          <a:srcRect l="21568" t="1704" r="21579" b="-1704"/>
          <a:stretch/>
        </p:blipFill>
        <p:spPr>
          <a:xfrm>
            <a:off x="4038600" y="609600"/>
            <a:ext cx="4893597" cy="5287916"/>
          </a:xfrm>
          <a:prstGeom prst="rect">
            <a:avLst/>
          </a:prstGeom>
        </p:spPr>
      </p:pic>
      <p:pic>
        <p:nvPicPr>
          <p:cNvPr id="11" name="图片 10">
            <a:extLst>
              <a:ext uri="{FF2B5EF4-FFF2-40B4-BE49-F238E27FC236}">
                <a16:creationId xmlns:a16="http://schemas.microsoft.com/office/drawing/2014/main" id="{2A816385-F0A8-4839-AD58-16904181C4BE}"/>
              </a:ext>
            </a:extLst>
          </p:cNvPr>
          <p:cNvPicPr>
            <a:picLocks noChangeAspect="1"/>
          </p:cNvPicPr>
          <p:nvPr/>
        </p:nvPicPr>
        <p:blipFill rotWithShape="1">
          <a:blip r:embed="rId3"/>
          <a:srcRect l="21326" t="651" r="19755" b="-651"/>
          <a:stretch/>
        </p:blipFill>
        <p:spPr>
          <a:xfrm>
            <a:off x="76200" y="731885"/>
            <a:ext cx="3962399" cy="4417828"/>
          </a:xfrm>
          <a:prstGeom prst="rect">
            <a:avLst/>
          </a:prstGeom>
        </p:spPr>
      </p:pic>
    </p:spTree>
    <p:extLst>
      <p:ext uri="{BB962C8B-B14F-4D97-AF65-F5344CB8AC3E}">
        <p14:creationId xmlns:p14="http://schemas.microsoft.com/office/powerpoint/2010/main" val="3745853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1		</a:t>
            </a:r>
            <a:r>
              <a:rPr lang="en-US" dirty="0">
                <a:solidFill>
                  <a:srgbClr val="AE1221"/>
                </a:solidFill>
              </a:rPr>
              <a:t>GDP and its components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In each of the following cases, determine how much GDP and each of its components is affected (if at all).</a:t>
            </a:r>
          </a:p>
          <a:p>
            <a:pPr marL="514350" indent="-514350">
              <a:buClr>
                <a:srgbClr val="C00000"/>
              </a:buClr>
              <a:buFont typeface="+mj-lt"/>
              <a:buAutoNum type="alphaUcPeriod"/>
            </a:pPr>
            <a:r>
              <a:rPr lang="en-US" sz="2800" dirty="0">
                <a:solidFill>
                  <a:schemeClr val="tx1"/>
                </a:solidFill>
              </a:rPr>
              <a:t>Debbie spends $300 to buy her husband dinner at the finest restaurant in Boston.</a:t>
            </a:r>
          </a:p>
          <a:p>
            <a:pPr marL="514350" indent="-514350">
              <a:buClr>
                <a:srgbClr val="C00000"/>
              </a:buClr>
              <a:buFont typeface="+mj-lt"/>
              <a:buAutoNum type="alphaUcPeriod"/>
            </a:pPr>
            <a:r>
              <a:rPr lang="en-US" sz="2800" dirty="0">
                <a:solidFill>
                  <a:schemeClr val="tx1"/>
                </a:solidFill>
              </a:rPr>
              <a:t>Sarah spends $1200 on a new laptop to use in her publishing business. The laptop was built in China.  </a:t>
            </a:r>
          </a:p>
          <a:p>
            <a:pPr marL="514350" indent="-514350">
              <a:buClr>
                <a:srgbClr val="C00000"/>
              </a:buClr>
              <a:buFont typeface="+mj-lt"/>
              <a:buAutoNum type="alphaUcPeriod"/>
            </a:pPr>
            <a:r>
              <a:rPr lang="en-US" sz="2800" dirty="0">
                <a:solidFill>
                  <a:schemeClr val="tx1"/>
                </a:solidFill>
              </a:rPr>
              <a:t>Jane spends $800 on a computer to use in her editing business.  She got last year’s model on sale for a great price from a local manufacturer.  </a:t>
            </a:r>
          </a:p>
          <a:p>
            <a:pPr marL="514350" indent="-514350">
              <a:buClr>
                <a:srgbClr val="C00000"/>
              </a:buClr>
              <a:buFont typeface="+mj-lt"/>
              <a:buAutoNum type="alphaUcPeriod"/>
            </a:pPr>
            <a:r>
              <a:rPr lang="en-US" sz="2800" dirty="0">
                <a:solidFill>
                  <a:schemeClr val="tx1"/>
                </a:solidFill>
              </a:rPr>
              <a:t>General Motors builds $500 million worth of cars, but consumers only buy $470 million worth of them</a:t>
            </a:r>
            <a:r>
              <a:rPr lang="en-US" sz="2800" dirty="0">
                <a:solidFill>
                  <a:schemeClr val="accent6">
                    <a:lumMod val="50000"/>
                  </a:schemeClr>
                </a:solidFill>
              </a:rPr>
              <a:t>.</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37</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9642867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Purpose of Real GDP</a:t>
            </a:r>
            <a:endParaRPr kumimoji="1" lang="zh-CN" altLang="en-US" dirty="0"/>
          </a:p>
        </p:txBody>
      </p:sp>
      <p:sp>
        <p:nvSpPr>
          <p:cNvPr id="3" name="内容占位符 2"/>
          <p:cNvSpPr>
            <a:spLocks noGrp="1"/>
          </p:cNvSpPr>
          <p:nvPr>
            <p:ph idx="1"/>
          </p:nvPr>
        </p:nvSpPr>
        <p:spPr/>
        <p:txBody>
          <a:bodyPr/>
          <a:lstStyle/>
          <a:p>
            <a:pPr>
              <a:buFont typeface="Arial" charset="0"/>
              <a:buChar char="•"/>
            </a:pPr>
            <a:r>
              <a:rPr kumimoji="1" lang="en-GB" altLang="zh-CN" dirty="0"/>
              <a:t>Spending rises when:</a:t>
            </a:r>
          </a:p>
          <a:p>
            <a:pPr>
              <a:buFont typeface="Wingdings" charset="2"/>
              <a:buChar char="Ø"/>
            </a:pPr>
            <a:r>
              <a:rPr kumimoji="1" lang="en-GB" altLang="zh-CN" dirty="0"/>
              <a:t>A larger output of goods and services</a:t>
            </a:r>
          </a:p>
          <a:p>
            <a:pPr>
              <a:buFont typeface="Wingdings" charset="2"/>
              <a:buChar char="Ø"/>
            </a:pPr>
            <a:r>
              <a:rPr kumimoji="1" lang="en-GB" altLang="zh-CN" dirty="0"/>
              <a:t>Higher prices</a:t>
            </a:r>
          </a:p>
          <a:p>
            <a:pPr>
              <a:buFont typeface="Arial" charset="0"/>
              <a:buChar char="•"/>
            </a:pPr>
            <a:r>
              <a:rPr kumimoji="1" lang="en-GB" altLang="zh-CN" dirty="0"/>
              <a:t>Economists want a measure of total quantity of goods and services, </a:t>
            </a:r>
            <a:r>
              <a:rPr kumimoji="1" lang="en-GB" altLang="zh-CN" dirty="0">
                <a:highlight>
                  <a:srgbClr val="FFCCFF"/>
                </a:highlight>
              </a:rPr>
              <a:t>not affected by changes of prices.</a:t>
            </a:r>
          </a:p>
          <a:p>
            <a:pPr>
              <a:buFont typeface="Arial" charset="0"/>
              <a:buChar char="•"/>
            </a:pPr>
            <a:endParaRPr kumimoji="1" lang="en-GB" altLang="zh-CN" dirty="0"/>
          </a:p>
          <a:p>
            <a:pPr>
              <a:buFont typeface="Arial" charset="0"/>
              <a:buChar char="•"/>
            </a:pPr>
            <a:r>
              <a:rPr kumimoji="1" lang="en-GB" altLang="zh-CN" dirty="0">
                <a:solidFill>
                  <a:srgbClr val="FF0000"/>
                </a:solidFill>
              </a:rPr>
              <a:t>Real GDP </a:t>
            </a:r>
            <a:r>
              <a:rPr kumimoji="1" lang="en-GB" altLang="zh-CN" dirty="0">
                <a:solidFill>
                  <a:schemeClr val="tx1"/>
                </a:solidFill>
              </a:rPr>
              <a:t>shows how production of goods and services changes over time, </a:t>
            </a:r>
            <a:r>
              <a:rPr kumimoji="1" lang="en-GB" altLang="zh-CN" dirty="0">
                <a:solidFill>
                  <a:srgbClr val="FF0000"/>
                </a:solidFill>
              </a:rPr>
              <a:t>removing price changes.</a:t>
            </a: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38</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52350251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versus Nominal GDP</a:t>
            </a:r>
          </a:p>
        </p:txBody>
      </p:sp>
      <p:sp>
        <p:nvSpPr>
          <p:cNvPr id="3" name="Content Placeholder 2"/>
          <p:cNvSpPr>
            <a:spLocks noGrp="1"/>
          </p:cNvSpPr>
          <p:nvPr>
            <p:ph idx="1"/>
          </p:nvPr>
        </p:nvSpPr>
        <p:spPr/>
        <p:txBody>
          <a:bodyPr/>
          <a:lstStyle/>
          <a:p>
            <a:r>
              <a:rPr lang="en-US" dirty="0"/>
              <a:t>Nominal GDP </a:t>
            </a:r>
          </a:p>
          <a:p>
            <a:pPr lvl="1"/>
            <a:r>
              <a:rPr lang="en-US" dirty="0"/>
              <a:t>Values output using current prices  </a:t>
            </a:r>
          </a:p>
          <a:p>
            <a:pPr lvl="1"/>
            <a:r>
              <a:rPr lang="en-US" u="sng" dirty="0"/>
              <a:t>Not</a:t>
            </a:r>
            <a:r>
              <a:rPr lang="en-US" dirty="0"/>
              <a:t> corrected for inflation</a:t>
            </a:r>
          </a:p>
          <a:p>
            <a:r>
              <a:rPr lang="en-US" dirty="0"/>
              <a:t>Real GDP </a:t>
            </a:r>
          </a:p>
          <a:p>
            <a:pPr lvl="1"/>
            <a:r>
              <a:rPr lang="en-US" dirty="0"/>
              <a:t>Values output </a:t>
            </a:r>
            <a:r>
              <a:rPr lang="en-US" dirty="0">
                <a:highlight>
                  <a:srgbClr val="FFCCFF"/>
                </a:highlight>
              </a:rPr>
              <a:t>using the prices of </a:t>
            </a:r>
            <a:r>
              <a:rPr lang="en-US" u="sng" dirty="0">
                <a:highlight>
                  <a:srgbClr val="FFCCFF"/>
                </a:highlight>
              </a:rPr>
              <a:t>a base year</a:t>
            </a:r>
          </a:p>
          <a:p>
            <a:pPr lvl="1"/>
            <a:r>
              <a:rPr lang="en-US" u="sng" dirty="0"/>
              <a:t>Is</a:t>
            </a:r>
            <a:r>
              <a:rPr lang="en-US" dirty="0"/>
              <a:t> corrected for inflation </a:t>
            </a:r>
          </a:p>
          <a:p>
            <a:r>
              <a:rPr lang="en-US" dirty="0"/>
              <a:t>For the base year</a:t>
            </a:r>
          </a:p>
          <a:p>
            <a:pPr marL="457200" lvl="1" indent="0">
              <a:buNone/>
            </a:pPr>
            <a:r>
              <a:rPr lang="en-US" dirty="0"/>
              <a:t>Nominal GDP = Real GDP</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椭圆 5"/>
          <p:cNvSpPr/>
          <p:nvPr/>
        </p:nvSpPr>
        <p:spPr bwMode="auto">
          <a:xfrm>
            <a:off x="6172200" y="4191000"/>
            <a:ext cx="2446338" cy="16002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20000"/>
              </a:spcBef>
              <a:spcAft>
                <a:spcPct val="0"/>
              </a:spcAft>
              <a:buClrTx/>
              <a:buSzTx/>
              <a:tabLst/>
            </a:pPr>
            <a:r>
              <a:rPr lang="en-GB" altLang="zh-CN" sz="2400" dirty="0">
                <a:latin typeface="Arial" pitchFamily="34" charset="0"/>
              </a:rPr>
              <a:t>Specific year</a:t>
            </a:r>
          </a:p>
          <a:p>
            <a:pPr marR="0" defTabSz="914400" rtl="0" eaLnBrk="1" fontAlgn="base" latinLnBrk="0" hangingPunct="1">
              <a:lnSpc>
                <a:spcPct val="100000"/>
              </a:lnSpc>
              <a:spcBef>
                <a:spcPct val="20000"/>
              </a:spcBef>
              <a:spcAft>
                <a:spcPct val="0"/>
              </a:spcAft>
              <a:buClrTx/>
              <a:buSzTx/>
              <a:tabLst/>
            </a:pPr>
            <a:r>
              <a:rPr lang="en-GB" altLang="zh-CN" sz="2400" dirty="0">
                <a:latin typeface="Arial" pitchFamily="34" charset="0"/>
              </a:rPr>
              <a:t> in the past</a:t>
            </a:r>
            <a:endParaRPr kumimoji="0" lang="zh-CN" altLang="en-US" sz="2400" b="0"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1038910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a:t>Macro</a:t>
            </a:r>
            <a:r>
              <a:rPr kumimoji="1" lang="zh-CN" altLang="en-US" dirty="0"/>
              <a:t> </a:t>
            </a:r>
            <a:r>
              <a:rPr kumimoji="1" lang="en-US" altLang="zh-CN" dirty="0"/>
              <a:t>Economic</a:t>
            </a:r>
            <a:r>
              <a:rPr kumimoji="1" lang="zh-CN" altLang="en-US" dirty="0"/>
              <a:t> </a:t>
            </a:r>
            <a:r>
              <a:rPr kumimoji="1" lang="en-US" altLang="zh-CN" dirty="0"/>
              <a:t>News</a:t>
            </a:r>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4</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3" name="内容占位符 2">
            <a:extLst>
              <a:ext uri="{FF2B5EF4-FFF2-40B4-BE49-F238E27FC236}">
                <a16:creationId xmlns:a16="http://schemas.microsoft.com/office/drawing/2014/main" id="{42E4DF95-0248-459E-8CD7-CF5A44EFCA3C}"/>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B8C9F1FB-40CD-4FB4-998C-137095B96E28}"/>
              </a:ext>
            </a:extLst>
          </p:cNvPr>
          <p:cNvPicPr>
            <a:picLocks noChangeAspect="1"/>
          </p:cNvPicPr>
          <p:nvPr/>
        </p:nvPicPr>
        <p:blipFill>
          <a:blip r:embed="rId2"/>
          <a:stretch>
            <a:fillRect/>
          </a:stretch>
        </p:blipFill>
        <p:spPr>
          <a:xfrm>
            <a:off x="302620" y="1053877"/>
            <a:ext cx="8671501" cy="4778597"/>
          </a:xfrm>
          <a:prstGeom prst="rect">
            <a:avLst/>
          </a:prstGeom>
        </p:spPr>
      </p:pic>
    </p:spTree>
    <p:extLst>
      <p:ext uri="{BB962C8B-B14F-4D97-AF65-F5344CB8AC3E}">
        <p14:creationId xmlns:p14="http://schemas.microsoft.com/office/powerpoint/2010/main" val="73226716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normAutofit/>
          </a:bodyPr>
          <a:lstStyle/>
          <a:p>
            <a:pPr algn="l" eaLnBrk="1" hangingPunct="1"/>
            <a:r>
              <a:rPr lang="en-US" sz="3400"/>
              <a:t>EXAMPLE:</a:t>
            </a:r>
          </a:p>
        </p:txBody>
      </p:sp>
      <p:sp>
        <p:nvSpPr>
          <p:cNvPr id="111619" name="Rectangle 3"/>
          <p:cNvSpPr>
            <a:spLocks noGrp="1" noChangeArrowheads="1"/>
          </p:cNvSpPr>
          <p:nvPr>
            <p:ph idx="1"/>
          </p:nvPr>
        </p:nvSpPr>
        <p:spPr/>
        <p:txBody>
          <a:bodyPr>
            <a:normAutofit/>
          </a:bodyPr>
          <a:lstStyle/>
          <a:p>
            <a:pPr marL="0" indent="0" eaLnBrk="1" hangingPunct="1">
              <a:spcBef>
                <a:spcPct val="60000"/>
              </a:spcBef>
              <a:buFont typeface="Wingdings" pitchFamily="2" charset="2"/>
              <a:buNone/>
              <a:tabLst>
                <a:tab pos="1146175" algn="l"/>
                <a:tab pos="5195888" algn="l"/>
              </a:tabLst>
            </a:pPr>
            <a:r>
              <a:rPr lang="en-US" sz="2800" dirty="0">
                <a:solidFill>
                  <a:srgbClr val="0070C0"/>
                </a:solidFill>
              </a:rPr>
              <a:t>Compute </a:t>
            </a:r>
            <a:r>
              <a:rPr lang="en-US" sz="2800" dirty="0">
                <a:solidFill>
                  <a:srgbClr val="0070C0"/>
                </a:solidFill>
                <a:highlight>
                  <a:srgbClr val="FFCCFF"/>
                </a:highlight>
              </a:rPr>
              <a:t>nominal GDP </a:t>
            </a:r>
            <a:r>
              <a:rPr lang="en-US" sz="2800" dirty="0">
                <a:solidFill>
                  <a:srgbClr val="0070C0"/>
                </a:solidFill>
              </a:rPr>
              <a:t>in each year:</a:t>
            </a:r>
          </a:p>
          <a:p>
            <a:pPr marL="0" indent="0" eaLnBrk="1" hangingPunct="1">
              <a:spcBef>
                <a:spcPct val="60000"/>
              </a:spcBef>
              <a:buFont typeface="Wingdings" pitchFamily="2" charset="2"/>
              <a:buNone/>
              <a:tabLst>
                <a:tab pos="1146175" algn="l"/>
                <a:tab pos="5195888" algn="l"/>
              </a:tabLst>
            </a:pPr>
            <a:r>
              <a:rPr lang="en-US" sz="2800" dirty="0"/>
              <a:t>2014:	$10 x 400  +    $2 x 1000  	=   $6,000</a:t>
            </a:r>
          </a:p>
          <a:p>
            <a:pPr marL="0" indent="0" eaLnBrk="1" hangingPunct="1">
              <a:spcBef>
                <a:spcPct val="60000"/>
              </a:spcBef>
              <a:buFont typeface="Wingdings" pitchFamily="2" charset="2"/>
              <a:buNone/>
              <a:tabLst>
                <a:tab pos="1146175" algn="l"/>
                <a:tab pos="5195888" algn="l"/>
              </a:tabLst>
            </a:pPr>
            <a:r>
              <a:rPr lang="en-US" sz="2800" dirty="0"/>
              <a:t>2015:	$11 x 500  + $2.50 x 1100 	=   $8,250</a:t>
            </a:r>
          </a:p>
          <a:p>
            <a:pPr marL="0" indent="0" eaLnBrk="1" hangingPunct="1">
              <a:spcBef>
                <a:spcPct val="60000"/>
              </a:spcBef>
              <a:buFont typeface="Wingdings" pitchFamily="2" charset="2"/>
              <a:buNone/>
              <a:tabLst>
                <a:tab pos="1146175" algn="l"/>
                <a:tab pos="5195888" algn="l"/>
              </a:tabLst>
            </a:pPr>
            <a:r>
              <a:rPr lang="en-US" sz="2800" dirty="0"/>
              <a:t>2016:	$12 x 600  +    $3 x 1200 	=  $10,800</a:t>
            </a:r>
          </a:p>
        </p:txBody>
      </p:sp>
      <p:sp>
        <p:nvSpPr>
          <p:cNvPr id="5" name="Slide Number Placeholder 4"/>
          <p:cNvSpPr>
            <a:spLocks noGrp="1"/>
          </p:cNvSpPr>
          <p:nvPr>
            <p:ph type="sldNum" sz="quarter" idx="10"/>
          </p:nvPr>
        </p:nvSpPr>
        <p:spPr/>
        <p:txBody>
          <a:bodyPr/>
          <a:lstStyle/>
          <a:p>
            <a:pPr>
              <a:defRPr/>
            </a:pPr>
            <a:fld id="{073C29DC-2178-4274-9150-45F8EBD31C2D}" type="slidenum">
              <a:rPr lang="en-US" smtClean="0"/>
              <a:pPr>
                <a:defRPr/>
              </a:pPr>
              <a:t>40</a:t>
            </a:fld>
            <a:endParaRPr lang="en-US"/>
          </a:p>
        </p:txBody>
      </p:sp>
      <p:sp>
        <p:nvSpPr>
          <p:cNvPr id="4" name="Footer Placeholder 3"/>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00399" name="Group 47"/>
          <p:cNvGraphicFramePr>
            <a:graphicFrameLocks noGrp="1"/>
          </p:cNvGraphicFramePr>
          <p:nvPr>
            <p:extLst>
              <p:ext uri="{D42A27DB-BD31-4B8C-83A1-F6EECF244321}">
                <p14:modId xmlns:p14="http://schemas.microsoft.com/office/powerpoint/2010/main" val="90517513"/>
              </p:ext>
            </p:extLst>
          </p:nvPr>
        </p:nvGraphicFramePr>
        <p:xfrm>
          <a:off x="726281" y="3657600"/>
          <a:ext cx="7691438" cy="2395538"/>
        </p:xfrm>
        <a:graphic>
          <a:graphicData uri="http://schemas.openxmlformats.org/drawingml/2006/table">
            <a:tbl>
              <a:tblPr/>
              <a:tblGrid>
                <a:gridCol w="1538288">
                  <a:extLst>
                    <a:ext uri="{9D8B030D-6E8A-4147-A177-3AD203B41FA5}">
                      <a16:colId xmlns:a16="http://schemas.microsoft.com/office/drawing/2014/main" val="20000"/>
                    </a:ext>
                  </a:extLst>
                </a:gridCol>
                <a:gridCol w="1538287">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gridCol w="1538287">
                  <a:extLst>
                    <a:ext uri="{9D8B030D-6E8A-4147-A177-3AD203B41FA5}">
                      <a16:colId xmlns:a16="http://schemas.microsoft.com/office/drawing/2014/main" val="20003"/>
                    </a:ext>
                  </a:extLst>
                </a:gridCol>
                <a:gridCol w="1538288">
                  <a:extLst>
                    <a:ext uri="{9D8B030D-6E8A-4147-A177-3AD203B41FA5}">
                      <a16:colId xmlns:a16="http://schemas.microsoft.com/office/drawing/2014/main" val="20004"/>
                    </a:ext>
                  </a:extLst>
                </a:gridCol>
              </a:tblGrid>
              <a:tr h="45402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Pizza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gridSpan="2">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Latte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a:ln>
                            <a:noFill/>
                          </a:ln>
                          <a:solidFill>
                            <a:schemeClr val="tx1"/>
                          </a:solidFill>
                          <a:effectLst/>
                          <a:latin typeface="Arial" charset="0"/>
                        </a:rPr>
                        <a:t>year</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400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$2.00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500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$2.50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1100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2016</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600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$3.00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1200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grpSp>
        <p:nvGrpSpPr>
          <p:cNvPr id="2" name="Group 40"/>
          <p:cNvGrpSpPr>
            <a:grpSpLocks/>
          </p:cNvGrpSpPr>
          <p:nvPr/>
        </p:nvGrpSpPr>
        <p:grpSpPr bwMode="auto">
          <a:xfrm>
            <a:off x="7604125" y="1816100"/>
            <a:ext cx="1355725" cy="685800"/>
            <a:chOff x="4574" y="2877"/>
            <a:chExt cx="854" cy="426"/>
          </a:xfrm>
        </p:grpSpPr>
        <p:sp>
          <p:nvSpPr>
            <p:cNvPr id="30767" name="Text Box 41"/>
            <p:cNvSpPr txBox="1">
              <a:spLocks noChangeArrowheads="1"/>
            </p:cNvSpPr>
            <p:nvPr/>
          </p:nvSpPr>
          <p:spPr bwMode="auto">
            <a:xfrm>
              <a:off x="4756" y="2918"/>
              <a:ext cx="672" cy="304"/>
            </a:xfrm>
            <a:prstGeom prst="rect">
              <a:avLst/>
            </a:prstGeom>
            <a:solidFill>
              <a:srgbClr val="CCFFCC"/>
            </a:solidFill>
            <a:ln w="9525">
              <a:noFill/>
              <a:miter lim="800000"/>
              <a:headEnd/>
              <a:tailEnd/>
            </a:ln>
          </p:spPr>
          <p:txBody>
            <a:bodyPr lIns="45720" rIns="45720">
              <a:spAutoFit/>
            </a:bodyPr>
            <a:lstStyle/>
            <a:p>
              <a:pPr>
                <a:spcBef>
                  <a:spcPct val="50000"/>
                </a:spcBef>
              </a:pPr>
              <a:r>
                <a:rPr lang="en-US" sz="2600" dirty="0">
                  <a:latin typeface="Arial"/>
                  <a:cs typeface="Arial"/>
                </a:rPr>
                <a:t>37.5%</a:t>
              </a:r>
            </a:p>
          </p:txBody>
        </p:sp>
        <p:sp>
          <p:nvSpPr>
            <p:cNvPr id="30768" name="AutoShape 42"/>
            <p:cNvSpPr>
              <a:spLocks/>
            </p:cNvSpPr>
            <p:nvPr/>
          </p:nvSpPr>
          <p:spPr bwMode="auto">
            <a:xfrm>
              <a:off x="4574" y="2877"/>
              <a:ext cx="156" cy="426"/>
            </a:xfrm>
            <a:prstGeom prst="rightBrace">
              <a:avLst>
                <a:gd name="adj1" fmla="val 22756"/>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sp>
        <p:nvSpPr>
          <p:cNvPr id="111659" name="Text Box 43"/>
          <p:cNvSpPr txBox="1">
            <a:spLocks noChangeArrowheads="1"/>
          </p:cNvSpPr>
          <p:nvPr/>
        </p:nvSpPr>
        <p:spPr bwMode="auto">
          <a:xfrm>
            <a:off x="7467600" y="1122363"/>
            <a:ext cx="1562100" cy="484187"/>
          </a:xfrm>
          <a:prstGeom prst="rect">
            <a:avLst/>
          </a:prstGeom>
          <a:noFill/>
          <a:ln w="9525">
            <a:noFill/>
            <a:miter lim="800000"/>
            <a:headEnd/>
            <a:tailEnd/>
          </a:ln>
        </p:spPr>
        <p:txBody>
          <a:bodyPr/>
          <a:lstStyle/>
          <a:p>
            <a:r>
              <a:rPr lang="en-US" sz="2600" i="1" u="sng" dirty="0">
                <a:solidFill>
                  <a:srgbClr val="C00000"/>
                </a:solidFill>
                <a:latin typeface="Arial"/>
                <a:cs typeface="Arial"/>
              </a:rPr>
              <a:t>Increase</a:t>
            </a:r>
            <a:r>
              <a:rPr lang="en-US" sz="2600" b="1" i="1" u="sng" dirty="0">
                <a:solidFill>
                  <a:srgbClr val="C00000"/>
                </a:solidFill>
                <a:latin typeface="Arial"/>
                <a:cs typeface="Arial"/>
              </a:rPr>
              <a:t>:</a:t>
            </a:r>
          </a:p>
        </p:txBody>
      </p:sp>
      <p:grpSp>
        <p:nvGrpSpPr>
          <p:cNvPr id="3" name="Group 44"/>
          <p:cNvGrpSpPr>
            <a:grpSpLocks/>
          </p:cNvGrpSpPr>
          <p:nvPr/>
        </p:nvGrpSpPr>
        <p:grpSpPr bwMode="auto">
          <a:xfrm>
            <a:off x="7612063" y="2495550"/>
            <a:ext cx="1336675" cy="704850"/>
            <a:chOff x="4579" y="3302"/>
            <a:chExt cx="842" cy="432"/>
          </a:xfrm>
        </p:grpSpPr>
        <p:sp>
          <p:nvSpPr>
            <p:cNvPr id="30765" name="Text Box 45"/>
            <p:cNvSpPr txBox="1">
              <a:spLocks noChangeArrowheads="1"/>
            </p:cNvSpPr>
            <p:nvPr/>
          </p:nvSpPr>
          <p:spPr bwMode="auto">
            <a:xfrm>
              <a:off x="4766" y="3367"/>
              <a:ext cx="655" cy="300"/>
            </a:xfrm>
            <a:prstGeom prst="rect">
              <a:avLst/>
            </a:prstGeom>
            <a:solidFill>
              <a:srgbClr val="CCFFCC"/>
            </a:solidFill>
            <a:ln w="9525">
              <a:noFill/>
              <a:miter lim="800000"/>
              <a:headEnd/>
              <a:tailEnd/>
            </a:ln>
          </p:spPr>
          <p:txBody>
            <a:bodyPr lIns="45720" rIns="45720">
              <a:spAutoFit/>
            </a:bodyPr>
            <a:lstStyle/>
            <a:p>
              <a:pPr>
                <a:spcBef>
                  <a:spcPct val="50000"/>
                </a:spcBef>
              </a:pPr>
              <a:r>
                <a:rPr lang="en-US" sz="2600">
                  <a:latin typeface="Arial"/>
                  <a:cs typeface="Arial"/>
                </a:rPr>
                <a:t>30.9%</a:t>
              </a:r>
            </a:p>
          </p:txBody>
        </p:sp>
        <p:sp>
          <p:nvSpPr>
            <p:cNvPr id="30766" name="AutoShape 46"/>
            <p:cNvSpPr>
              <a:spLocks/>
            </p:cNvSpPr>
            <p:nvPr/>
          </p:nvSpPr>
          <p:spPr bwMode="auto">
            <a:xfrm>
              <a:off x="4579" y="3302"/>
              <a:ext cx="156" cy="432"/>
            </a:xfrm>
            <a:prstGeom prst="rightBrace">
              <a:avLst>
                <a:gd name="adj1" fmla="val 23077"/>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29410336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animEffect transition="in" filter="wipe(left)">
                                      <p:cBhvr>
                                        <p:cTn id="7" dur="500"/>
                                        <p:tgtEl>
                                          <p:spTgt spid="111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19">
                                            <p:txEl>
                                              <p:pRg st="1" end="1"/>
                                            </p:txEl>
                                          </p:spTgt>
                                        </p:tgtEl>
                                        <p:attrNameLst>
                                          <p:attrName>style.visibility</p:attrName>
                                        </p:attrNameLst>
                                      </p:cBhvr>
                                      <p:to>
                                        <p:strVal val="visible"/>
                                      </p:to>
                                    </p:set>
                                    <p:animEffect transition="in" filter="wipe(left)">
                                      <p:cBhvr>
                                        <p:cTn id="12" dur="500"/>
                                        <p:tgtEl>
                                          <p:spTgt spid="111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1619">
                                            <p:txEl>
                                              <p:pRg st="2" end="2"/>
                                            </p:txEl>
                                          </p:spTgt>
                                        </p:tgtEl>
                                        <p:attrNameLst>
                                          <p:attrName>style.visibility</p:attrName>
                                        </p:attrNameLst>
                                      </p:cBhvr>
                                      <p:to>
                                        <p:strVal val="visible"/>
                                      </p:to>
                                    </p:set>
                                    <p:animEffect transition="in" filter="wipe(left)">
                                      <p:cBhvr>
                                        <p:cTn id="17" dur="500"/>
                                        <p:tgtEl>
                                          <p:spTgt spid="111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619">
                                            <p:txEl>
                                              <p:pRg st="3" end="3"/>
                                            </p:txEl>
                                          </p:spTgt>
                                        </p:tgtEl>
                                        <p:attrNameLst>
                                          <p:attrName>style.visibility</p:attrName>
                                        </p:attrNameLst>
                                      </p:cBhvr>
                                      <p:to>
                                        <p:strVal val="visible"/>
                                      </p:to>
                                    </p:set>
                                    <p:animEffect transition="in" filter="wipe(left)">
                                      <p:cBhvr>
                                        <p:cTn id="22" dur="500"/>
                                        <p:tgtEl>
                                          <p:spTgt spid="111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1659"/>
                                        </p:tgtEl>
                                        <p:attrNameLst>
                                          <p:attrName>style.visibility</p:attrName>
                                        </p:attrNameLst>
                                      </p:cBhvr>
                                      <p:to>
                                        <p:strVal val="visible"/>
                                      </p:to>
                                    </p:set>
                                    <p:animEffect transition="in" filter="fade">
                                      <p:cBhvr>
                                        <p:cTn id="27" dur="500"/>
                                        <p:tgtEl>
                                          <p:spTgt spid="111659"/>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bldLvl="5"/>
      <p:bldP spid="111659"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pPr algn="l" eaLnBrk="1" hangingPunct="1"/>
            <a:r>
              <a:rPr lang="en-US" sz="3400"/>
              <a:t>EXAMPLE:</a:t>
            </a:r>
          </a:p>
        </p:txBody>
      </p:sp>
      <p:sp>
        <p:nvSpPr>
          <p:cNvPr id="31749" name="Rectangle 3"/>
          <p:cNvSpPr>
            <a:spLocks noGrp="1" noChangeArrowheads="1"/>
          </p:cNvSpPr>
          <p:nvPr>
            <p:ph idx="1"/>
          </p:nvPr>
        </p:nvSpPr>
        <p:spPr>
          <a:xfrm>
            <a:off x="347241" y="609600"/>
            <a:ext cx="8518947" cy="5838825"/>
          </a:xfrm>
        </p:spPr>
        <p:txBody>
          <a:bodyPr>
            <a:normAutofit/>
          </a:bodyPr>
          <a:lstStyle/>
          <a:p>
            <a:pPr marL="0" indent="0" eaLnBrk="1" hangingPunct="1">
              <a:spcBef>
                <a:spcPct val="50000"/>
              </a:spcBef>
              <a:buFont typeface="Wingdings" pitchFamily="2" charset="2"/>
              <a:buNone/>
              <a:tabLst>
                <a:tab pos="1146175" algn="l"/>
                <a:tab pos="4859338" algn="l"/>
              </a:tabLst>
            </a:pPr>
            <a:r>
              <a:rPr lang="en-US" sz="2800" dirty="0">
                <a:solidFill>
                  <a:srgbClr val="005EA4"/>
                </a:solidFill>
              </a:rPr>
              <a:t>Compute real GDP in each year, using 2014 as the base year:</a:t>
            </a:r>
          </a:p>
          <a:p>
            <a:pPr marL="0" indent="0" eaLnBrk="1" hangingPunct="1">
              <a:spcBef>
                <a:spcPct val="50000"/>
              </a:spcBef>
              <a:buFont typeface="Wingdings" pitchFamily="2" charset="2"/>
              <a:buNone/>
              <a:tabLst>
                <a:tab pos="1146175" algn="l"/>
                <a:tab pos="4859338" algn="l"/>
              </a:tabLst>
            </a:pPr>
            <a:r>
              <a:rPr lang="en-US" sz="2800" dirty="0"/>
              <a:t> </a:t>
            </a:r>
          </a:p>
          <a:p>
            <a:pPr marL="0" indent="0" eaLnBrk="1" hangingPunct="1">
              <a:spcBef>
                <a:spcPct val="50000"/>
              </a:spcBef>
              <a:buFont typeface="Wingdings" pitchFamily="2" charset="2"/>
              <a:buNone/>
              <a:tabLst>
                <a:tab pos="1146175" algn="l"/>
                <a:tab pos="4859338" algn="l"/>
              </a:tabLst>
            </a:pPr>
            <a:r>
              <a:rPr lang="en-US" sz="2800" dirty="0"/>
              <a:t> </a:t>
            </a:r>
          </a:p>
          <a:p>
            <a:pPr marL="0" indent="0" eaLnBrk="1" hangingPunct="1">
              <a:spcBef>
                <a:spcPct val="50000"/>
              </a:spcBef>
              <a:buFont typeface="Wingdings" pitchFamily="2" charset="2"/>
              <a:buNone/>
              <a:tabLst>
                <a:tab pos="1146175" algn="l"/>
                <a:tab pos="4859338" algn="l"/>
              </a:tabLst>
            </a:pPr>
            <a:r>
              <a:rPr lang="en-US" sz="2800" dirty="0"/>
              <a:t> </a:t>
            </a:r>
          </a:p>
          <a:p>
            <a:pPr marL="0" indent="0" eaLnBrk="1" hangingPunct="1">
              <a:spcBef>
                <a:spcPct val="50000"/>
              </a:spcBef>
              <a:buFont typeface="Wingdings" pitchFamily="2" charset="2"/>
              <a:buNone/>
              <a:tabLst>
                <a:tab pos="1146175" algn="l"/>
                <a:tab pos="4859338" algn="l"/>
              </a:tabLst>
            </a:pPr>
            <a:r>
              <a:rPr lang="en-US" sz="2800" dirty="0"/>
              <a:t> </a:t>
            </a:r>
          </a:p>
          <a:p>
            <a:pPr>
              <a:lnSpc>
                <a:spcPct val="105000"/>
              </a:lnSpc>
              <a:spcBef>
                <a:spcPct val="50000"/>
              </a:spcBef>
              <a:buClr>
                <a:srgbClr val="00B85C"/>
              </a:buClr>
              <a:buSzPct val="120000"/>
              <a:buFont typeface="Wingdings" pitchFamily="2" charset="2"/>
              <a:buNone/>
              <a:tabLst>
                <a:tab pos="1146175" algn="l"/>
                <a:tab pos="4859338" algn="l"/>
              </a:tabLst>
            </a:pPr>
            <a:r>
              <a:rPr lang="en-US" sz="2800" dirty="0">
                <a:cs typeface="Arial"/>
              </a:rPr>
              <a:t>2014:	$10 x 400  +  $2 x 1000  	=  $6,000</a:t>
            </a:r>
          </a:p>
          <a:p>
            <a:pPr>
              <a:lnSpc>
                <a:spcPct val="105000"/>
              </a:lnSpc>
              <a:spcBef>
                <a:spcPct val="50000"/>
              </a:spcBef>
              <a:buClr>
                <a:srgbClr val="00B85C"/>
              </a:buClr>
              <a:buSzPct val="120000"/>
              <a:buFont typeface="Wingdings" pitchFamily="2" charset="2"/>
              <a:buNone/>
              <a:tabLst>
                <a:tab pos="1146175" algn="l"/>
                <a:tab pos="4859338" algn="l"/>
              </a:tabLst>
            </a:pPr>
            <a:r>
              <a:rPr lang="en-US" sz="2800" dirty="0">
                <a:cs typeface="Arial"/>
              </a:rPr>
              <a:t>2015:	$10 x 500  +  $2 x 1100 	=  $7,200</a:t>
            </a:r>
          </a:p>
          <a:p>
            <a:pPr>
              <a:lnSpc>
                <a:spcPct val="105000"/>
              </a:lnSpc>
              <a:spcBef>
                <a:spcPct val="50000"/>
              </a:spcBef>
              <a:buClr>
                <a:srgbClr val="00B85C"/>
              </a:buClr>
              <a:buSzPct val="120000"/>
              <a:buFont typeface="Wingdings" pitchFamily="2" charset="2"/>
              <a:buNone/>
              <a:tabLst>
                <a:tab pos="1146175" algn="l"/>
                <a:tab pos="4859338" algn="l"/>
              </a:tabLst>
            </a:pPr>
            <a:r>
              <a:rPr lang="en-US" sz="2800" dirty="0">
                <a:cs typeface="Arial"/>
              </a:rPr>
              <a:t>2016:	$10 x 600  +  $2 x 1200 	=  $8,400</a:t>
            </a:r>
          </a:p>
        </p:txBody>
      </p:sp>
      <p:sp>
        <p:nvSpPr>
          <p:cNvPr id="6" name="Slide Number Placeholder 5"/>
          <p:cNvSpPr>
            <a:spLocks noGrp="1"/>
          </p:cNvSpPr>
          <p:nvPr>
            <p:ph type="sldNum" sz="quarter" idx="10"/>
          </p:nvPr>
        </p:nvSpPr>
        <p:spPr/>
        <p:txBody>
          <a:bodyPr/>
          <a:lstStyle/>
          <a:p>
            <a:pPr>
              <a:defRPr/>
            </a:pPr>
            <a:fld id="{073C29DC-2178-4274-9150-45F8EBD31C2D}" type="slidenum">
              <a:rPr lang="en-US" smtClean="0"/>
              <a:pPr>
                <a:defRPr/>
              </a:pPr>
              <a:t>41</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02453" name="Group 53"/>
          <p:cNvGraphicFramePr>
            <a:graphicFrameLocks noGrp="1"/>
          </p:cNvGraphicFramePr>
          <p:nvPr>
            <p:extLst>
              <p:ext uri="{D42A27DB-BD31-4B8C-83A1-F6EECF244321}">
                <p14:modId xmlns:p14="http://schemas.microsoft.com/office/powerpoint/2010/main" val="838785926"/>
              </p:ext>
            </p:extLst>
          </p:nvPr>
        </p:nvGraphicFramePr>
        <p:xfrm>
          <a:off x="710406" y="1524000"/>
          <a:ext cx="7691438" cy="2395538"/>
        </p:xfrm>
        <a:graphic>
          <a:graphicData uri="http://schemas.openxmlformats.org/drawingml/2006/table">
            <a:tbl>
              <a:tblPr/>
              <a:tblGrid>
                <a:gridCol w="1538288">
                  <a:extLst>
                    <a:ext uri="{9D8B030D-6E8A-4147-A177-3AD203B41FA5}">
                      <a16:colId xmlns:a16="http://schemas.microsoft.com/office/drawing/2014/main" val="20000"/>
                    </a:ext>
                  </a:extLst>
                </a:gridCol>
                <a:gridCol w="1538287">
                  <a:extLst>
                    <a:ext uri="{9D8B030D-6E8A-4147-A177-3AD203B41FA5}">
                      <a16:colId xmlns:a16="http://schemas.microsoft.com/office/drawing/2014/main" val="20001"/>
                    </a:ext>
                  </a:extLst>
                </a:gridCol>
                <a:gridCol w="1538288">
                  <a:extLst>
                    <a:ext uri="{9D8B030D-6E8A-4147-A177-3AD203B41FA5}">
                      <a16:colId xmlns:a16="http://schemas.microsoft.com/office/drawing/2014/main" val="20002"/>
                    </a:ext>
                  </a:extLst>
                </a:gridCol>
                <a:gridCol w="1538287">
                  <a:extLst>
                    <a:ext uri="{9D8B030D-6E8A-4147-A177-3AD203B41FA5}">
                      <a16:colId xmlns:a16="http://schemas.microsoft.com/office/drawing/2014/main" val="20003"/>
                    </a:ext>
                  </a:extLst>
                </a:gridCol>
                <a:gridCol w="1538288">
                  <a:extLst>
                    <a:ext uri="{9D8B030D-6E8A-4147-A177-3AD203B41FA5}">
                      <a16:colId xmlns:a16="http://schemas.microsoft.com/office/drawing/2014/main" val="20004"/>
                    </a:ext>
                  </a:extLst>
                </a:gridCol>
              </a:tblGrid>
              <a:tr h="45402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Pizza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tc gridSpan="2">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Latte</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US"/>
                    </a:p>
                  </a:txBody>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dirty="0">
                          <a:ln>
                            <a:noFill/>
                          </a:ln>
                          <a:solidFill>
                            <a:schemeClr val="tx1"/>
                          </a:solidFill>
                          <a:effectLst/>
                          <a:latin typeface="Arial" charset="0"/>
                        </a:rPr>
                        <a:t>year</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1" i="1"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400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$2.00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500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$2.50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1100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2016</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600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$3.00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1200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grpSp>
        <p:nvGrpSpPr>
          <p:cNvPr id="2" name="Group 40"/>
          <p:cNvGrpSpPr>
            <a:grpSpLocks/>
          </p:cNvGrpSpPr>
          <p:nvPr/>
        </p:nvGrpSpPr>
        <p:grpSpPr bwMode="auto">
          <a:xfrm>
            <a:off x="7505700" y="4489450"/>
            <a:ext cx="1373187" cy="657225"/>
            <a:chOff x="4311" y="3003"/>
            <a:chExt cx="865" cy="414"/>
          </a:xfrm>
        </p:grpSpPr>
        <p:sp>
          <p:nvSpPr>
            <p:cNvPr id="31797" name="Text Box 41"/>
            <p:cNvSpPr txBox="1">
              <a:spLocks noChangeArrowheads="1"/>
            </p:cNvSpPr>
            <p:nvPr/>
          </p:nvSpPr>
          <p:spPr bwMode="auto">
            <a:xfrm>
              <a:off x="4504" y="3035"/>
              <a:ext cx="672" cy="308"/>
            </a:xfrm>
            <a:prstGeom prst="rect">
              <a:avLst/>
            </a:prstGeom>
            <a:solidFill>
              <a:srgbClr val="FFCCCC"/>
            </a:solidFill>
            <a:ln w="9525">
              <a:noFill/>
              <a:miter lim="800000"/>
              <a:headEnd/>
              <a:tailEnd/>
            </a:ln>
          </p:spPr>
          <p:txBody>
            <a:bodyPr lIns="45720" rIns="45720">
              <a:spAutoFit/>
            </a:bodyPr>
            <a:lstStyle/>
            <a:p>
              <a:pPr>
                <a:spcBef>
                  <a:spcPct val="50000"/>
                </a:spcBef>
              </a:pPr>
              <a:r>
                <a:rPr lang="en-US" sz="2600">
                  <a:latin typeface="Arial"/>
                  <a:cs typeface="Arial"/>
                </a:rPr>
                <a:t>20.0%</a:t>
              </a:r>
            </a:p>
          </p:txBody>
        </p:sp>
        <p:sp>
          <p:nvSpPr>
            <p:cNvPr id="31798" name="AutoShape 42"/>
            <p:cNvSpPr>
              <a:spLocks/>
            </p:cNvSpPr>
            <p:nvPr/>
          </p:nvSpPr>
          <p:spPr bwMode="auto">
            <a:xfrm>
              <a:off x="4311" y="3003"/>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sp>
        <p:nvSpPr>
          <p:cNvPr id="113707" name="Text Box 43"/>
          <p:cNvSpPr txBox="1">
            <a:spLocks noChangeArrowheads="1"/>
          </p:cNvSpPr>
          <p:nvPr/>
        </p:nvSpPr>
        <p:spPr bwMode="auto">
          <a:xfrm>
            <a:off x="7505700" y="3859213"/>
            <a:ext cx="1562100" cy="484187"/>
          </a:xfrm>
          <a:prstGeom prst="rect">
            <a:avLst/>
          </a:prstGeom>
          <a:noFill/>
          <a:ln w="9525">
            <a:noFill/>
            <a:miter lim="800000"/>
            <a:headEnd/>
            <a:tailEnd/>
          </a:ln>
        </p:spPr>
        <p:txBody>
          <a:bodyPr/>
          <a:lstStyle/>
          <a:p>
            <a:r>
              <a:rPr lang="en-US" sz="2600" i="1" u="sng" dirty="0">
                <a:solidFill>
                  <a:srgbClr val="C00000"/>
                </a:solidFill>
                <a:latin typeface="Arial"/>
                <a:cs typeface="Arial"/>
              </a:rPr>
              <a:t>Increase</a:t>
            </a:r>
            <a:r>
              <a:rPr lang="en-US" sz="2600" b="1" i="1" u="sng" dirty="0">
                <a:solidFill>
                  <a:srgbClr val="C00000"/>
                </a:solidFill>
                <a:latin typeface="Arial"/>
                <a:cs typeface="Arial"/>
              </a:rPr>
              <a:t>:</a:t>
            </a:r>
          </a:p>
        </p:txBody>
      </p:sp>
      <p:grpSp>
        <p:nvGrpSpPr>
          <p:cNvPr id="3" name="Group 44"/>
          <p:cNvGrpSpPr>
            <a:grpSpLocks/>
          </p:cNvGrpSpPr>
          <p:nvPr/>
        </p:nvGrpSpPr>
        <p:grpSpPr bwMode="auto">
          <a:xfrm>
            <a:off x="7521575" y="5149850"/>
            <a:ext cx="1350962" cy="657225"/>
            <a:chOff x="4321" y="3419"/>
            <a:chExt cx="851" cy="414"/>
          </a:xfrm>
        </p:grpSpPr>
        <p:sp>
          <p:nvSpPr>
            <p:cNvPr id="31795" name="Text Box 45"/>
            <p:cNvSpPr txBox="1">
              <a:spLocks noChangeArrowheads="1"/>
            </p:cNvSpPr>
            <p:nvPr/>
          </p:nvSpPr>
          <p:spPr bwMode="auto">
            <a:xfrm>
              <a:off x="4517" y="3484"/>
              <a:ext cx="655" cy="308"/>
            </a:xfrm>
            <a:prstGeom prst="rect">
              <a:avLst/>
            </a:prstGeom>
            <a:solidFill>
              <a:srgbClr val="FFCCCC"/>
            </a:solidFill>
            <a:ln w="9525">
              <a:noFill/>
              <a:miter lim="800000"/>
              <a:headEnd/>
              <a:tailEnd/>
            </a:ln>
          </p:spPr>
          <p:txBody>
            <a:bodyPr lIns="45720" rIns="45720">
              <a:spAutoFit/>
            </a:bodyPr>
            <a:lstStyle/>
            <a:p>
              <a:pPr>
                <a:spcBef>
                  <a:spcPct val="50000"/>
                </a:spcBef>
              </a:pPr>
              <a:r>
                <a:rPr lang="en-US" sz="2600">
                  <a:latin typeface="Arial"/>
                  <a:cs typeface="Arial"/>
                </a:rPr>
                <a:t>16.7%</a:t>
              </a:r>
            </a:p>
          </p:txBody>
        </p:sp>
        <p:sp>
          <p:nvSpPr>
            <p:cNvPr id="31796" name="AutoShape 46"/>
            <p:cNvSpPr>
              <a:spLocks/>
            </p:cNvSpPr>
            <p:nvPr/>
          </p:nvSpPr>
          <p:spPr bwMode="auto">
            <a:xfrm>
              <a:off x="4321" y="3419"/>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grpSp>
        <p:nvGrpSpPr>
          <p:cNvPr id="4" name="Group 47"/>
          <p:cNvGrpSpPr>
            <a:grpSpLocks/>
          </p:cNvGrpSpPr>
          <p:nvPr/>
        </p:nvGrpSpPr>
        <p:grpSpPr bwMode="auto">
          <a:xfrm>
            <a:off x="990600" y="1612900"/>
            <a:ext cx="7315201" cy="368300"/>
            <a:chOff x="-415" y="1285"/>
            <a:chExt cx="4608" cy="232"/>
          </a:xfrm>
        </p:grpSpPr>
        <p:sp>
          <p:nvSpPr>
            <p:cNvPr id="31792" name="Text Box 48"/>
            <p:cNvSpPr txBox="1">
              <a:spLocks noChangeArrowheads="1"/>
            </p:cNvSpPr>
            <p:nvPr/>
          </p:nvSpPr>
          <p:spPr bwMode="auto">
            <a:xfrm>
              <a:off x="1679" y="1285"/>
              <a:ext cx="497" cy="229"/>
            </a:xfrm>
            <a:prstGeom prst="rect">
              <a:avLst/>
            </a:prstGeom>
            <a:solidFill>
              <a:schemeClr val="bg1"/>
            </a:solidFill>
            <a:ln w="12700">
              <a:solidFill>
                <a:srgbClr val="FF0000"/>
              </a:solidFill>
              <a:miter lim="800000"/>
              <a:headEnd/>
              <a:tailEnd/>
            </a:ln>
          </p:spPr>
          <p:txBody>
            <a:bodyPr anchor="ctr" anchorCtr="1"/>
            <a:lstStyle/>
            <a:p>
              <a:pPr>
                <a:spcBef>
                  <a:spcPct val="50000"/>
                </a:spcBef>
              </a:pPr>
              <a:r>
                <a:rPr lang="en-US" sz="2400" dirty="0">
                  <a:latin typeface="Arial"/>
                  <a:cs typeface="Arial"/>
                </a:rPr>
                <a:t>$10</a:t>
              </a:r>
            </a:p>
          </p:txBody>
        </p:sp>
        <p:sp>
          <p:nvSpPr>
            <p:cNvPr id="31793" name="Text Box 49"/>
            <p:cNvSpPr txBox="1">
              <a:spLocks noChangeArrowheads="1"/>
            </p:cNvSpPr>
            <p:nvPr/>
          </p:nvSpPr>
          <p:spPr bwMode="auto">
            <a:xfrm>
              <a:off x="3544" y="1288"/>
              <a:ext cx="649" cy="229"/>
            </a:xfrm>
            <a:prstGeom prst="rect">
              <a:avLst/>
            </a:prstGeom>
            <a:solidFill>
              <a:schemeClr val="bg1"/>
            </a:solidFill>
            <a:ln w="12700">
              <a:solidFill>
                <a:srgbClr val="FF0000"/>
              </a:solidFill>
              <a:miter lim="800000"/>
              <a:headEnd/>
              <a:tailEnd/>
            </a:ln>
          </p:spPr>
          <p:txBody>
            <a:bodyPr anchor="ctr" anchorCtr="1"/>
            <a:lstStyle/>
            <a:p>
              <a:pPr>
                <a:spcBef>
                  <a:spcPct val="50000"/>
                </a:spcBef>
              </a:pPr>
              <a:r>
                <a:rPr lang="en-US" sz="2400" dirty="0">
                  <a:latin typeface="Arial"/>
                  <a:cs typeface="Arial"/>
                </a:rPr>
                <a:t>$2.00</a:t>
              </a:r>
            </a:p>
          </p:txBody>
        </p:sp>
        <p:sp>
          <p:nvSpPr>
            <p:cNvPr id="31794" name="Line 50"/>
            <p:cNvSpPr>
              <a:spLocks noChangeShapeType="1"/>
            </p:cNvSpPr>
            <p:nvPr/>
          </p:nvSpPr>
          <p:spPr bwMode="auto">
            <a:xfrm flipV="1">
              <a:off x="-415" y="1399"/>
              <a:ext cx="657" cy="0"/>
            </a:xfrm>
            <a:prstGeom prst="line">
              <a:avLst/>
            </a:prstGeom>
            <a:noFill/>
            <a:ln w="44450">
              <a:solidFill>
                <a:srgbClr val="FF0000"/>
              </a:solidFill>
              <a:round/>
              <a:headEnd/>
              <a:tailEnd type="triangle" w="lg" len="med"/>
            </a:ln>
          </p:spPr>
          <p:txBody>
            <a:bodyPr/>
            <a:lstStyle/>
            <a:p>
              <a:endParaRPr lang="en-US">
                <a:latin typeface="Arial"/>
                <a:cs typeface="Arial"/>
              </a:endParaRPr>
            </a:p>
          </p:txBody>
        </p:sp>
      </p:grpSp>
    </p:spTree>
    <p:extLst>
      <p:ext uri="{BB962C8B-B14F-4D97-AF65-F5344CB8AC3E}">
        <p14:creationId xmlns:p14="http://schemas.microsoft.com/office/powerpoint/2010/main" val="3464650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left)">
                                      <p:cBhvr>
                                        <p:cTn id="7" dur="500"/>
                                        <p:tgtEl>
                                          <p:spTgt spid="3174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749">
                                            <p:txEl>
                                              <p:pRg st="5" end="5"/>
                                            </p:txEl>
                                          </p:spTgt>
                                        </p:tgtEl>
                                        <p:attrNameLst>
                                          <p:attrName>style.visibility</p:attrName>
                                        </p:attrNameLst>
                                      </p:cBhvr>
                                      <p:to>
                                        <p:strVal val="visible"/>
                                      </p:to>
                                    </p:set>
                                    <p:animEffect transition="in" filter="wipe(left)">
                                      <p:cBhvr>
                                        <p:cTn id="16" dur="500"/>
                                        <p:tgtEl>
                                          <p:spTgt spid="31749">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1749">
                                            <p:txEl>
                                              <p:pRg st="6" end="6"/>
                                            </p:txEl>
                                          </p:spTgt>
                                        </p:tgtEl>
                                        <p:attrNameLst>
                                          <p:attrName>style.visibility</p:attrName>
                                        </p:attrNameLst>
                                      </p:cBhvr>
                                      <p:to>
                                        <p:strVal val="visible"/>
                                      </p:to>
                                    </p:set>
                                    <p:animEffect transition="in" filter="wipe(left)">
                                      <p:cBhvr>
                                        <p:cTn id="21" dur="500"/>
                                        <p:tgtEl>
                                          <p:spTgt spid="31749">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749">
                                            <p:txEl>
                                              <p:pRg st="7" end="7"/>
                                            </p:txEl>
                                          </p:spTgt>
                                        </p:tgtEl>
                                        <p:attrNameLst>
                                          <p:attrName>style.visibility</p:attrName>
                                        </p:attrNameLst>
                                      </p:cBhvr>
                                      <p:to>
                                        <p:strVal val="visible"/>
                                      </p:to>
                                    </p:set>
                                    <p:animEffect transition="in" filter="wipe(left)">
                                      <p:cBhvr>
                                        <p:cTn id="26" dur="500"/>
                                        <p:tgtEl>
                                          <p:spTgt spid="3174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3707"/>
                                        </p:tgtEl>
                                        <p:attrNameLst>
                                          <p:attrName>style.visibility</p:attrName>
                                        </p:attrNameLst>
                                      </p:cBhvr>
                                      <p:to>
                                        <p:strVal val="visible"/>
                                      </p:to>
                                    </p:set>
                                    <p:animEffect transition="in" filter="fade">
                                      <p:cBhvr>
                                        <p:cTn id="31" dur="500"/>
                                        <p:tgtEl>
                                          <p:spTgt spid="11370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uiExpand="1" build="p" bldLvl="4"/>
      <p:bldP spid="113707"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normAutofit/>
          </a:bodyPr>
          <a:lstStyle/>
          <a:p>
            <a:pPr algn="l" eaLnBrk="1" hangingPunct="1"/>
            <a:r>
              <a:rPr lang="en-US" sz="3400" dirty="0"/>
              <a:t>EXAMPLE:</a:t>
            </a:r>
          </a:p>
        </p:txBody>
      </p:sp>
      <p:sp>
        <p:nvSpPr>
          <p:cNvPr id="32773" name="Rectangle 3"/>
          <p:cNvSpPr>
            <a:spLocks noGrp="1" noChangeArrowheads="1"/>
          </p:cNvSpPr>
          <p:nvPr>
            <p:ph idx="1"/>
          </p:nvPr>
        </p:nvSpPr>
        <p:spPr>
          <a:xfrm>
            <a:off x="347241" y="3352800"/>
            <a:ext cx="8518947" cy="3095625"/>
          </a:xfrm>
        </p:spPr>
        <p:txBody>
          <a:bodyPr>
            <a:normAutofit/>
          </a:bodyPr>
          <a:lstStyle/>
          <a:p>
            <a:pPr marL="344488" indent="-344488" eaLnBrk="1" hangingPunct="1">
              <a:spcBef>
                <a:spcPct val="30000"/>
              </a:spcBef>
              <a:buFont typeface="Wingdings" pitchFamily="2" charset="2"/>
              <a:buNone/>
              <a:tabLst>
                <a:tab pos="4859338" algn="l"/>
              </a:tabLst>
            </a:pPr>
            <a:r>
              <a:rPr lang="en-US" sz="2800" dirty="0"/>
              <a:t>In each year,</a:t>
            </a:r>
          </a:p>
          <a:p>
            <a:pPr marL="344488" indent="-344488" eaLnBrk="1" hangingPunct="1">
              <a:spcBef>
                <a:spcPct val="30000"/>
              </a:spcBef>
              <a:tabLst>
                <a:tab pos="4859338" algn="l"/>
              </a:tabLst>
            </a:pPr>
            <a:r>
              <a:rPr lang="en-US" sz="2800" dirty="0"/>
              <a:t>nominal GDP is measured using the (then) </a:t>
            </a:r>
            <a:r>
              <a:rPr lang="en-US" sz="2800" dirty="0">
                <a:solidFill>
                  <a:srgbClr val="FF0000"/>
                </a:solidFill>
              </a:rPr>
              <a:t>current prices</a:t>
            </a:r>
            <a:r>
              <a:rPr lang="en-US" sz="2800" dirty="0"/>
              <a:t>.  </a:t>
            </a:r>
          </a:p>
          <a:p>
            <a:pPr marL="344488" indent="-344488" eaLnBrk="1" hangingPunct="1">
              <a:spcBef>
                <a:spcPct val="30000"/>
              </a:spcBef>
              <a:tabLst>
                <a:tab pos="4859338" algn="l"/>
              </a:tabLst>
            </a:pPr>
            <a:r>
              <a:rPr lang="en-US" sz="2800" dirty="0"/>
              <a:t>real GDP is measured using </a:t>
            </a:r>
            <a:r>
              <a:rPr lang="en-US" sz="2800" dirty="0">
                <a:solidFill>
                  <a:srgbClr val="FF0000"/>
                </a:solidFill>
              </a:rPr>
              <a:t>constant prices </a:t>
            </a:r>
            <a:r>
              <a:rPr lang="en-US" sz="2800" dirty="0"/>
              <a:t>from the base year (2014 in this example).</a:t>
            </a:r>
          </a:p>
        </p:txBody>
      </p:sp>
      <p:sp>
        <p:nvSpPr>
          <p:cNvPr id="3" name="Slide Number Placeholder 2"/>
          <p:cNvSpPr>
            <a:spLocks noGrp="1"/>
          </p:cNvSpPr>
          <p:nvPr>
            <p:ph type="sldNum" sz="quarter" idx="10"/>
          </p:nvPr>
        </p:nvSpPr>
        <p:spPr/>
        <p:txBody>
          <a:bodyPr/>
          <a:lstStyle/>
          <a:p>
            <a:pPr>
              <a:defRPr/>
            </a:pPr>
            <a:fld id="{073C29DC-2178-4274-9150-45F8EBD31C2D}" type="slidenum">
              <a:rPr lang="en-US" smtClean="0"/>
              <a:pPr>
                <a:defRPr/>
              </a:pPr>
              <a:t>42</a:t>
            </a:fld>
            <a:endParaRPr lang="en-US"/>
          </a:p>
        </p:txBody>
      </p:sp>
      <p:sp>
        <p:nvSpPr>
          <p:cNvPr id="2" name="Footer Placeholder 1"/>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04474" name="Group 26"/>
          <p:cNvGraphicFramePr>
            <a:graphicFrameLocks noGrp="1"/>
          </p:cNvGraphicFramePr>
          <p:nvPr>
            <p:extLst>
              <p:ext uri="{D42A27DB-BD31-4B8C-83A1-F6EECF244321}">
                <p14:modId xmlns:p14="http://schemas.microsoft.com/office/powerpoint/2010/main" val="1626481039"/>
              </p:ext>
            </p:extLst>
          </p:nvPr>
        </p:nvGraphicFramePr>
        <p:xfrm>
          <a:off x="838200" y="762000"/>
          <a:ext cx="7635875" cy="2350453"/>
        </p:xfrm>
        <a:graphic>
          <a:graphicData uri="http://schemas.openxmlformats.org/drawingml/2006/table">
            <a:tbl>
              <a:tblPr/>
              <a:tblGrid>
                <a:gridCol w="1052512">
                  <a:extLst>
                    <a:ext uri="{9D8B030D-6E8A-4147-A177-3AD203B41FA5}">
                      <a16:colId xmlns:a16="http://schemas.microsoft.com/office/drawing/2014/main" val="20000"/>
                    </a:ext>
                  </a:extLst>
                </a:gridCol>
                <a:gridCol w="1643063">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289050">
                  <a:extLst>
                    <a:ext uri="{9D8B030D-6E8A-4147-A177-3AD203B41FA5}">
                      <a16:colId xmlns:a16="http://schemas.microsoft.com/office/drawing/2014/main" val="20003"/>
                    </a:ext>
                  </a:extLst>
                </a:gridCol>
                <a:gridCol w="2559050">
                  <a:extLst>
                    <a:ext uri="{9D8B030D-6E8A-4147-A177-3AD203B41FA5}">
                      <a16:colId xmlns:a16="http://schemas.microsoft.com/office/drawing/2014/main" val="20004"/>
                    </a:ext>
                  </a:extLst>
                </a:gridCol>
              </a:tblGrid>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a:ln>
                            <a:noFill/>
                          </a:ln>
                          <a:solidFill>
                            <a:schemeClr val="tx1"/>
                          </a:solidFill>
                          <a:effectLst/>
                          <a:latin typeface="Arial" charset="0"/>
                        </a:rPr>
                        <a:t>year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Nominal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1" u="none" strike="noStrike" cap="none" normalizeH="0" baseline="0" dirty="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Real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2014</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marR="2286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2015</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$8250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$7200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2016</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$10,800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$8400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29791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73">
                                            <p:txEl>
                                              <p:pRg st="0" end="0"/>
                                            </p:txEl>
                                          </p:spTgt>
                                        </p:tgtEl>
                                        <p:attrNameLst>
                                          <p:attrName>style.visibility</p:attrName>
                                        </p:attrNameLst>
                                      </p:cBhvr>
                                      <p:to>
                                        <p:strVal val="visible"/>
                                      </p:to>
                                    </p:set>
                                    <p:animEffect transition="in" filter="wipe(left)">
                                      <p:cBhvr>
                                        <p:cTn id="7" dur="500"/>
                                        <p:tgtEl>
                                          <p:spTgt spid="3277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773">
                                            <p:txEl>
                                              <p:pRg st="1" end="1"/>
                                            </p:txEl>
                                          </p:spTgt>
                                        </p:tgtEl>
                                        <p:attrNameLst>
                                          <p:attrName>style.visibility</p:attrName>
                                        </p:attrNameLst>
                                      </p:cBhvr>
                                      <p:to>
                                        <p:strVal val="visible"/>
                                      </p:to>
                                    </p:set>
                                    <p:animEffect transition="in" filter="wipe(left)">
                                      <p:cBhvr>
                                        <p:cTn id="11" dur="500"/>
                                        <p:tgtEl>
                                          <p:spTgt spid="3277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773">
                                            <p:txEl>
                                              <p:pRg st="2" end="2"/>
                                            </p:txEl>
                                          </p:spTgt>
                                        </p:tgtEl>
                                        <p:attrNameLst>
                                          <p:attrName>style.visibility</p:attrName>
                                        </p:attrNameLst>
                                      </p:cBhvr>
                                      <p:to>
                                        <p:strVal val="visible"/>
                                      </p:to>
                                    </p:set>
                                    <p:animEffect transition="in" filter="wipe(left)">
                                      <p:cBhvr>
                                        <p:cTn id="15" dur="500"/>
                                        <p:tgtEl>
                                          <p:spTgt spid="327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normAutofit/>
          </a:bodyPr>
          <a:lstStyle/>
          <a:p>
            <a:pPr algn="l" eaLnBrk="1" hangingPunct="1"/>
            <a:r>
              <a:rPr lang="en-US" sz="3400" dirty="0"/>
              <a:t>EXAMPLE:</a:t>
            </a:r>
          </a:p>
        </p:txBody>
      </p:sp>
      <p:sp>
        <p:nvSpPr>
          <p:cNvPr id="117763" name="Rectangle 3"/>
          <p:cNvSpPr>
            <a:spLocks noGrp="1" noChangeArrowheads="1"/>
          </p:cNvSpPr>
          <p:nvPr>
            <p:ph idx="1"/>
          </p:nvPr>
        </p:nvSpPr>
        <p:spPr>
          <a:xfrm>
            <a:off x="152401" y="762000"/>
            <a:ext cx="8713788" cy="5686425"/>
          </a:xfrm>
        </p:spPr>
        <p:txBody>
          <a:bodyPr>
            <a:normAutofit lnSpcReduction="10000"/>
          </a:bodyPr>
          <a:lstStyle/>
          <a:p>
            <a:pPr marL="285750" indent="-285750" eaLnBrk="1" hangingPunct="1">
              <a:spcBef>
                <a:spcPct val="50000"/>
              </a:spcBef>
              <a:tabLst>
                <a:tab pos="4859338" algn="l"/>
              </a:tabLst>
            </a:pPr>
            <a:r>
              <a:rPr lang="en-US" dirty="0">
                <a:solidFill>
                  <a:srgbClr val="005EA4"/>
                </a:solidFill>
              </a:rPr>
              <a:t>The </a:t>
            </a:r>
            <a:r>
              <a:rPr lang="en-US" u="sng" dirty="0">
                <a:solidFill>
                  <a:srgbClr val="005EA4"/>
                </a:solidFill>
              </a:rPr>
              <a:t>change in nominal GDP </a:t>
            </a:r>
            <a:r>
              <a:rPr lang="en-US" dirty="0">
                <a:solidFill>
                  <a:srgbClr val="005EA4"/>
                </a:solidFill>
              </a:rPr>
              <a:t>reflects both prices and quantities.  </a:t>
            </a:r>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r>
              <a:rPr lang="en-US" dirty="0">
                <a:solidFill>
                  <a:srgbClr val="005EA4"/>
                </a:solidFill>
                <a:cs typeface="Arial"/>
              </a:rPr>
              <a:t>The </a:t>
            </a:r>
            <a:r>
              <a:rPr lang="en-US" u="sng" dirty="0">
                <a:solidFill>
                  <a:srgbClr val="005EA4"/>
                </a:solidFill>
                <a:cs typeface="Arial"/>
              </a:rPr>
              <a:t>change in real GDP </a:t>
            </a:r>
            <a:r>
              <a:rPr lang="en-US" dirty="0">
                <a:solidFill>
                  <a:srgbClr val="005EA4"/>
                </a:solidFill>
                <a:cs typeface="Arial"/>
              </a:rPr>
              <a:t>is the amount that </a:t>
            </a:r>
            <a:br>
              <a:rPr lang="en-US" dirty="0">
                <a:solidFill>
                  <a:srgbClr val="005EA4"/>
                </a:solidFill>
                <a:cs typeface="Arial"/>
              </a:rPr>
            </a:br>
            <a:r>
              <a:rPr lang="en-US" dirty="0">
                <a:solidFill>
                  <a:srgbClr val="005EA4"/>
                </a:solidFill>
                <a:cs typeface="Arial"/>
              </a:rPr>
              <a:t>GDP would change if </a:t>
            </a:r>
            <a:r>
              <a:rPr lang="en-US" dirty="0">
                <a:solidFill>
                  <a:srgbClr val="FF0000"/>
                </a:solidFill>
                <a:cs typeface="Arial"/>
              </a:rPr>
              <a:t>prices were constant </a:t>
            </a:r>
            <a:br>
              <a:rPr lang="en-US" dirty="0">
                <a:solidFill>
                  <a:srgbClr val="FF0000"/>
                </a:solidFill>
                <a:cs typeface="Arial"/>
              </a:rPr>
            </a:br>
            <a:r>
              <a:rPr lang="en-US" dirty="0">
                <a:solidFill>
                  <a:srgbClr val="005EA4"/>
                </a:solidFill>
                <a:cs typeface="Arial"/>
              </a:rPr>
              <a:t>(i.e., if </a:t>
            </a:r>
            <a:r>
              <a:rPr lang="en-US" dirty="0">
                <a:solidFill>
                  <a:srgbClr val="FF0000"/>
                </a:solidFill>
                <a:cs typeface="Arial"/>
              </a:rPr>
              <a:t>zero inflation</a:t>
            </a:r>
            <a:r>
              <a:rPr lang="en-US" dirty="0">
                <a:solidFill>
                  <a:srgbClr val="005EA4"/>
                </a:solidFill>
                <a:cs typeface="Arial"/>
              </a:rPr>
              <a:t>). </a:t>
            </a:r>
          </a:p>
          <a:p>
            <a:pPr marL="285750" indent="-285750" eaLnBrk="1" hangingPunct="1">
              <a:spcBef>
                <a:spcPct val="50000"/>
              </a:spcBef>
              <a:tabLst>
                <a:tab pos="4859338" algn="l"/>
              </a:tabLst>
            </a:pPr>
            <a:r>
              <a:rPr lang="en-US" b="1" i="1" dirty="0">
                <a:solidFill>
                  <a:srgbClr val="CC0000"/>
                </a:solidFill>
                <a:cs typeface="Arial"/>
              </a:rPr>
              <a:t>Hence, real GDP is corrected for inflation. </a:t>
            </a:r>
            <a:endParaRPr lang="en-US" dirty="0"/>
          </a:p>
        </p:txBody>
      </p:sp>
      <p:sp>
        <p:nvSpPr>
          <p:cNvPr id="9" name="Slide Number Placeholder 8"/>
          <p:cNvSpPr>
            <a:spLocks noGrp="1"/>
          </p:cNvSpPr>
          <p:nvPr>
            <p:ph type="sldNum" sz="quarter" idx="10"/>
          </p:nvPr>
        </p:nvSpPr>
        <p:spPr/>
        <p:txBody>
          <a:bodyPr/>
          <a:lstStyle/>
          <a:p>
            <a:pPr>
              <a:defRPr/>
            </a:pPr>
            <a:fld id="{073C29DC-2178-4274-9150-45F8EBD31C2D}" type="slidenum">
              <a:rPr lang="en-US" smtClean="0"/>
              <a:pPr>
                <a:defRPr/>
              </a:pPr>
              <a:t>43</a:t>
            </a:fld>
            <a:endParaRPr lang="en-US"/>
          </a:p>
        </p:txBody>
      </p:sp>
      <p:sp>
        <p:nvSpPr>
          <p:cNvPr id="8" name="Footer Placeholder 7"/>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06538" name="Group 42"/>
          <p:cNvGraphicFramePr>
            <a:graphicFrameLocks noGrp="1"/>
          </p:cNvGraphicFramePr>
          <p:nvPr>
            <p:extLst>
              <p:ext uri="{D42A27DB-BD31-4B8C-83A1-F6EECF244321}">
                <p14:modId xmlns:p14="http://schemas.microsoft.com/office/powerpoint/2010/main" val="384298662"/>
              </p:ext>
            </p:extLst>
          </p:nvPr>
        </p:nvGraphicFramePr>
        <p:xfrm>
          <a:off x="593725" y="1676400"/>
          <a:ext cx="7635875" cy="2350453"/>
        </p:xfrm>
        <a:graphic>
          <a:graphicData uri="http://schemas.openxmlformats.org/drawingml/2006/table">
            <a:tbl>
              <a:tblPr/>
              <a:tblGrid>
                <a:gridCol w="1052512">
                  <a:extLst>
                    <a:ext uri="{9D8B030D-6E8A-4147-A177-3AD203B41FA5}">
                      <a16:colId xmlns:a16="http://schemas.microsoft.com/office/drawing/2014/main" val="20000"/>
                    </a:ext>
                  </a:extLst>
                </a:gridCol>
                <a:gridCol w="1643063">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289050">
                  <a:extLst>
                    <a:ext uri="{9D8B030D-6E8A-4147-A177-3AD203B41FA5}">
                      <a16:colId xmlns:a16="http://schemas.microsoft.com/office/drawing/2014/main" val="20003"/>
                    </a:ext>
                  </a:extLst>
                </a:gridCol>
                <a:gridCol w="2559050">
                  <a:extLst>
                    <a:ext uri="{9D8B030D-6E8A-4147-A177-3AD203B41FA5}">
                      <a16:colId xmlns:a16="http://schemas.microsoft.com/office/drawing/2014/main" val="20004"/>
                    </a:ext>
                  </a:extLst>
                </a:gridCol>
              </a:tblGrid>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a:ln>
                            <a:noFill/>
                          </a:ln>
                          <a:solidFill>
                            <a:schemeClr val="tx1"/>
                          </a:solidFill>
                          <a:effectLst/>
                          <a:latin typeface="Arial" charset="0"/>
                        </a:rPr>
                        <a:t>year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Nominal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1"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Real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2014</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marR="2286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2015</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$8250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$7200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2016</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$10,800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$8400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2" name="Group 42"/>
          <p:cNvGrpSpPr>
            <a:grpSpLocks/>
          </p:cNvGrpSpPr>
          <p:nvPr/>
        </p:nvGrpSpPr>
        <p:grpSpPr bwMode="auto">
          <a:xfrm>
            <a:off x="5568950" y="2829941"/>
            <a:ext cx="1289050" cy="1111250"/>
            <a:chOff x="3366" y="1256"/>
            <a:chExt cx="812" cy="700"/>
          </a:xfrm>
        </p:grpSpPr>
        <p:grpSp>
          <p:nvGrpSpPr>
            <p:cNvPr id="3" name="Group 43"/>
            <p:cNvGrpSpPr>
              <a:grpSpLocks/>
            </p:cNvGrpSpPr>
            <p:nvPr/>
          </p:nvGrpSpPr>
          <p:grpSpPr bwMode="auto">
            <a:xfrm>
              <a:off x="3370" y="1256"/>
              <a:ext cx="808" cy="331"/>
              <a:chOff x="4311" y="3003"/>
              <a:chExt cx="865" cy="414"/>
            </a:xfrm>
          </p:grpSpPr>
          <p:sp>
            <p:nvSpPr>
              <p:cNvPr id="33834" name="Text Box 44"/>
              <p:cNvSpPr txBox="1">
                <a:spLocks noChangeArrowheads="1"/>
              </p:cNvSpPr>
              <p:nvPr/>
            </p:nvSpPr>
            <p:spPr bwMode="auto">
              <a:xfrm>
                <a:off x="4504" y="3036"/>
                <a:ext cx="672" cy="376"/>
              </a:xfrm>
              <a:prstGeom prst="rect">
                <a:avLst/>
              </a:prstGeom>
              <a:solidFill>
                <a:srgbClr val="FFCCCC"/>
              </a:solidFill>
              <a:ln w="9525">
                <a:noFill/>
                <a:miter lim="800000"/>
                <a:headEnd/>
                <a:tailEnd/>
              </a:ln>
            </p:spPr>
            <p:txBody>
              <a:bodyPr lIns="45720" rIns="45720">
                <a:spAutoFit/>
              </a:bodyPr>
              <a:lstStyle/>
              <a:p>
                <a:pPr>
                  <a:spcBef>
                    <a:spcPct val="50000"/>
                  </a:spcBef>
                </a:pPr>
                <a:r>
                  <a:rPr lang="en-US" sz="2500" dirty="0">
                    <a:latin typeface="Arial"/>
                    <a:cs typeface="Arial"/>
                  </a:rPr>
                  <a:t>20.0%</a:t>
                </a:r>
              </a:p>
            </p:txBody>
          </p:sp>
          <p:sp>
            <p:nvSpPr>
              <p:cNvPr id="33835" name="AutoShape 45"/>
              <p:cNvSpPr>
                <a:spLocks/>
              </p:cNvSpPr>
              <p:nvPr/>
            </p:nvSpPr>
            <p:spPr bwMode="auto">
              <a:xfrm>
                <a:off x="4311" y="3003"/>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grpSp>
          <p:nvGrpSpPr>
            <p:cNvPr id="4" name="Group 46"/>
            <p:cNvGrpSpPr>
              <a:grpSpLocks/>
            </p:cNvGrpSpPr>
            <p:nvPr/>
          </p:nvGrpSpPr>
          <p:grpSpPr bwMode="auto">
            <a:xfrm>
              <a:off x="3366" y="1586"/>
              <a:ext cx="812" cy="370"/>
              <a:chOff x="4321" y="3419"/>
              <a:chExt cx="851" cy="414"/>
            </a:xfrm>
          </p:grpSpPr>
          <p:sp>
            <p:nvSpPr>
              <p:cNvPr id="33832" name="Text Box 47"/>
              <p:cNvSpPr txBox="1">
                <a:spLocks noChangeArrowheads="1"/>
              </p:cNvSpPr>
              <p:nvPr/>
            </p:nvSpPr>
            <p:spPr bwMode="auto">
              <a:xfrm>
                <a:off x="4517" y="3484"/>
                <a:ext cx="655" cy="333"/>
              </a:xfrm>
              <a:prstGeom prst="rect">
                <a:avLst/>
              </a:prstGeom>
              <a:solidFill>
                <a:srgbClr val="FFCCCC"/>
              </a:solidFill>
              <a:ln w="9525">
                <a:noFill/>
                <a:miter lim="800000"/>
                <a:headEnd/>
                <a:tailEnd/>
              </a:ln>
            </p:spPr>
            <p:txBody>
              <a:bodyPr lIns="45720" rIns="45720">
                <a:spAutoFit/>
              </a:bodyPr>
              <a:lstStyle/>
              <a:p>
                <a:pPr>
                  <a:spcBef>
                    <a:spcPct val="50000"/>
                  </a:spcBef>
                </a:pPr>
                <a:r>
                  <a:rPr lang="en-US" sz="2500">
                    <a:latin typeface="Arial"/>
                    <a:cs typeface="Arial"/>
                  </a:rPr>
                  <a:t>16.7%</a:t>
                </a:r>
              </a:p>
            </p:txBody>
          </p:sp>
          <p:sp>
            <p:nvSpPr>
              <p:cNvPr id="33833" name="AutoShape 48"/>
              <p:cNvSpPr>
                <a:spLocks/>
              </p:cNvSpPr>
              <p:nvPr/>
            </p:nvSpPr>
            <p:spPr bwMode="auto">
              <a:xfrm>
                <a:off x="4321" y="3419"/>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grpSp>
      <p:grpSp>
        <p:nvGrpSpPr>
          <p:cNvPr id="5" name="Group 49"/>
          <p:cNvGrpSpPr>
            <a:grpSpLocks/>
          </p:cNvGrpSpPr>
          <p:nvPr/>
        </p:nvGrpSpPr>
        <p:grpSpPr bwMode="auto">
          <a:xfrm>
            <a:off x="3084513" y="2793429"/>
            <a:ext cx="1293812" cy="1141412"/>
            <a:chOff x="1849" y="1233"/>
            <a:chExt cx="815" cy="719"/>
          </a:xfrm>
        </p:grpSpPr>
        <p:grpSp>
          <p:nvGrpSpPr>
            <p:cNvPr id="6" name="Group 50"/>
            <p:cNvGrpSpPr>
              <a:grpSpLocks/>
            </p:cNvGrpSpPr>
            <p:nvPr/>
          </p:nvGrpSpPr>
          <p:grpSpPr bwMode="auto">
            <a:xfrm>
              <a:off x="1849" y="1233"/>
              <a:ext cx="809" cy="366"/>
              <a:chOff x="4574" y="2877"/>
              <a:chExt cx="854" cy="426"/>
            </a:xfrm>
          </p:grpSpPr>
          <p:sp>
            <p:nvSpPr>
              <p:cNvPr id="33828" name="Text Box 51"/>
              <p:cNvSpPr txBox="1">
                <a:spLocks noChangeArrowheads="1"/>
              </p:cNvSpPr>
              <p:nvPr/>
            </p:nvSpPr>
            <p:spPr bwMode="auto">
              <a:xfrm>
                <a:off x="4756" y="2918"/>
                <a:ext cx="672" cy="347"/>
              </a:xfrm>
              <a:prstGeom prst="rect">
                <a:avLst/>
              </a:prstGeom>
              <a:solidFill>
                <a:srgbClr val="CCFFCC"/>
              </a:solidFill>
              <a:ln w="9525">
                <a:noFill/>
                <a:miter lim="800000"/>
                <a:headEnd/>
                <a:tailEnd/>
              </a:ln>
            </p:spPr>
            <p:txBody>
              <a:bodyPr lIns="45720" rIns="45720">
                <a:spAutoFit/>
              </a:bodyPr>
              <a:lstStyle/>
              <a:p>
                <a:pPr>
                  <a:spcBef>
                    <a:spcPct val="50000"/>
                  </a:spcBef>
                </a:pPr>
                <a:r>
                  <a:rPr lang="en-US" sz="2500" dirty="0">
                    <a:latin typeface="Arial"/>
                    <a:cs typeface="Arial"/>
                  </a:rPr>
                  <a:t>37.5%</a:t>
                </a:r>
              </a:p>
            </p:txBody>
          </p:sp>
          <p:sp>
            <p:nvSpPr>
              <p:cNvPr id="33829" name="AutoShape 52"/>
              <p:cNvSpPr>
                <a:spLocks/>
              </p:cNvSpPr>
              <p:nvPr/>
            </p:nvSpPr>
            <p:spPr bwMode="auto">
              <a:xfrm>
                <a:off x="4574" y="2877"/>
                <a:ext cx="156" cy="426"/>
              </a:xfrm>
              <a:prstGeom prst="rightBrace">
                <a:avLst>
                  <a:gd name="adj1" fmla="val 22756"/>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grpSp>
          <p:nvGrpSpPr>
            <p:cNvPr id="7" name="Group 53"/>
            <p:cNvGrpSpPr>
              <a:grpSpLocks/>
            </p:cNvGrpSpPr>
            <p:nvPr/>
          </p:nvGrpSpPr>
          <p:grpSpPr bwMode="auto">
            <a:xfrm>
              <a:off x="1852" y="1597"/>
              <a:ext cx="812" cy="355"/>
              <a:chOff x="4579" y="3302"/>
              <a:chExt cx="842" cy="432"/>
            </a:xfrm>
          </p:grpSpPr>
          <p:sp>
            <p:nvSpPr>
              <p:cNvPr id="33826" name="Text Box 54"/>
              <p:cNvSpPr txBox="1">
                <a:spLocks noChangeArrowheads="1"/>
              </p:cNvSpPr>
              <p:nvPr/>
            </p:nvSpPr>
            <p:spPr bwMode="auto">
              <a:xfrm>
                <a:off x="4766" y="3366"/>
                <a:ext cx="655" cy="363"/>
              </a:xfrm>
              <a:prstGeom prst="rect">
                <a:avLst/>
              </a:prstGeom>
              <a:solidFill>
                <a:srgbClr val="CCFFCC"/>
              </a:solidFill>
              <a:ln w="9525">
                <a:noFill/>
                <a:miter lim="800000"/>
                <a:headEnd/>
                <a:tailEnd/>
              </a:ln>
            </p:spPr>
            <p:txBody>
              <a:bodyPr lIns="45720" rIns="45720">
                <a:spAutoFit/>
              </a:bodyPr>
              <a:lstStyle/>
              <a:p>
                <a:pPr>
                  <a:spcBef>
                    <a:spcPct val="50000"/>
                  </a:spcBef>
                </a:pPr>
                <a:r>
                  <a:rPr lang="en-US" sz="2500">
                    <a:latin typeface="Arial"/>
                    <a:cs typeface="Arial"/>
                  </a:rPr>
                  <a:t>30.9%</a:t>
                </a:r>
              </a:p>
            </p:txBody>
          </p:sp>
          <p:sp>
            <p:nvSpPr>
              <p:cNvPr id="33827" name="AutoShape 55"/>
              <p:cNvSpPr>
                <a:spLocks/>
              </p:cNvSpPr>
              <p:nvPr/>
            </p:nvSpPr>
            <p:spPr bwMode="auto">
              <a:xfrm>
                <a:off x="4579" y="3302"/>
                <a:ext cx="156" cy="432"/>
              </a:xfrm>
              <a:prstGeom prst="rightBrace">
                <a:avLst>
                  <a:gd name="adj1" fmla="val 23077"/>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grpSp>
    </p:spTree>
    <p:extLst>
      <p:ext uri="{BB962C8B-B14F-4D97-AF65-F5344CB8AC3E}">
        <p14:creationId xmlns:p14="http://schemas.microsoft.com/office/powerpoint/2010/main" val="1273623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7763">
                                            <p:txEl>
                                              <p:pRg st="0" end="0"/>
                                            </p:txEl>
                                          </p:spTgt>
                                        </p:tgtEl>
                                        <p:attrNameLst>
                                          <p:attrName>style.visibility</p:attrName>
                                        </p:attrNameLst>
                                      </p:cBhvr>
                                      <p:to>
                                        <p:strVal val="visible"/>
                                      </p:to>
                                    </p:set>
                                    <p:animEffect transition="in" filter="wipe(left)">
                                      <p:cBhvr>
                                        <p:cTn id="11" dur="500"/>
                                        <p:tgtEl>
                                          <p:spTgt spid="1177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7763">
                                            <p:txEl>
                                              <p:pRg st="5" end="5"/>
                                            </p:txEl>
                                          </p:spTgt>
                                        </p:tgtEl>
                                        <p:attrNameLst>
                                          <p:attrName>style.visibility</p:attrName>
                                        </p:attrNameLst>
                                      </p:cBhvr>
                                      <p:to>
                                        <p:strVal val="visible"/>
                                      </p:to>
                                    </p:set>
                                    <p:animEffect transition="in" filter="wipe(left)">
                                      <p:cBhvr>
                                        <p:cTn id="20" dur="500"/>
                                        <p:tgtEl>
                                          <p:spTgt spid="11776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7763">
                                            <p:txEl>
                                              <p:pRg st="6" end="6"/>
                                            </p:txEl>
                                          </p:spTgt>
                                        </p:tgtEl>
                                        <p:attrNameLst>
                                          <p:attrName>style.visibility</p:attrName>
                                        </p:attrNameLst>
                                      </p:cBhvr>
                                      <p:to>
                                        <p:strVal val="visible"/>
                                      </p:to>
                                    </p:set>
                                    <p:animEffect transition="in" filter="wipe(left)">
                                      <p:cBhvr>
                                        <p:cTn id="25" dur="500"/>
                                        <p:tgtEl>
                                          <p:spTgt spid="1177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5"/>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770938" cy="444500"/>
          </a:xfrm>
        </p:spPr>
        <p:txBody>
          <a:bodyPr/>
          <a:lstStyle/>
          <a:p>
            <a:r>
              <a:rPr lang="en-US" sz="3200" dirty="0"/>
              <a:t>Nominal and Real GDP in the U.S., 1965–2015</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44</a:t>
            </a:fld>
            <a:endParaRPr lang="en-US" dirty="0"/>
          </a:p>
        </p:txBody>
      </p:sp>
      <p:sp>
        <p:nvSpPr>
          <p:cNvPr id="5" name="Footer Placeholder 4"/>
          <p:cNvSpPr>
            <a:spLocks noGrp="1"/>
          </p:cNvSpPr>
          <p:nvPr>
            <p:ph type="ftr" sz="quarter" idx="14"/>
          </p:nvPr>
        </p:nvSpPr>
        <p:spPr/>
        <p:txBody>
          <a:body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13" name="Group 12"/>
          <p:cNvGrpSpPr/>
          <p:nvPr/>
        </p:nvGrpSpPr>
        <p:grpSpPr>
          <a:xfrm>
            <a:off x="476250" y="762000"/>
            <a:ext cx="8058150" cy="5409406"/>
            <a:chOff x="476250" y="762000"/>
            <a:chExt cx="8058150" cy="5409406"/>
          </a:xfrm>
        </p:grpSpPr>
        <p:pic>
          <p:nvPicPr>
            <p:cNvPr id="6" name="FRED Graph Chart" descr="FRED Graph">
              <a:hlinkClick r:id="rId3" tooltip="View this chart in your browser. "/>
            </p:cNvPr>
            <p:cNvPicPr>
              <a:picLocks noChangeAspect="1"/>
            </p:cNvPicPr>
            <p:nvPr/>
          </p:nvPicPr>
          <p:blipFill>
            <a:blip r:embed="rId4"/>
            <a:stretch>
              <a:fillRect/>
            </a:stretch>
          </p:blipFill>
          <p:spPr>
            <a:xfrm>
              <a:off x="476250" y="762000"/>
              <a:ext cx="8058150" cy="5409406"/>
            </a:xfrm>
            <a:prstGeom prst="rect">
              <a:avLst/>
            </a:prstGeom>
          </p:spPr>
        </p:pic>
        <p:grpSp>
          <p:nvGrpSpPr>
            <p:cNvPr id="7" name="Group 6"/>
            <p:cNvGrpSpPr/>
            <p:nvPr/>
          </p:nvGrpSpPr>
          <p:grpSpPr>
            <a:xfrm>
              <a:off x="2487558" y="2396359"/>
              <a:ext cx="2848170" cy="1219200"/>
              <a:chOff x="2969462" y="2641344"/>
              <a:chExt cx="2848170" cy="1219200"/>
            </a:xfrm>
          </p:grpSpPr>
          <p:sp>
            <p:nvSpPr>
              <p:cNvPr id="8" name="Text Box 5"/>
              <p:cNvSpPr txBox="1">
                <a:spLocks noChangeArrowheads="1"/>
              </p:cNvSpPr>
              <p:nvPr/>
            </p:nvSpPr>
            <p:spPr bwMode="auto">
              <a:xfrm>
                <a:off x="2969462" y="2641344"/>
                <a:ext cx="1884362" cy="1219200"/>
              </a:xfrm>
              <a:prstGeom prst="rect">
                <a:avLst/>
              </a:prstGeom>
              <a:noFill/>
              <a:ln w="9525">
                <a:noFill/>
                <a:miter lim="800000"/>
                <a:headEnd/>
                <a:tailEnd/>
              </a:ln>
            </p:spPr>
            <p:txBody>
              <a:bodyPr>
                <a:spAutoFit/>
              </a:bodyPr>
              <a:lstStyle/>
              <a:p>
                <a:pPr algn="ctr">
                  <a:spcBef>
                    <a:spcPct val="50000"/>
                  </a:spcBef>
                </a:pPr>
                <a:r>
                  <a:rPr lang="en-US" sz="2600" dirty="0">
                    <a:solidFill>
                      <a:srgbClr val="000000"/>
                    </a:solidFill>
                    <a:latin typeface="Arial"/>
                    <a:cs typeface="Arial"/>
                  </a:rPr>
                  <a:t>Real GDP </a:t>
                </a:r>
                <a:r>
                  <a:rPr lang="en-US" sz="2400" dirty="0">
                    <a:solidFill>
                      <a:srgbClr val="000000"/>
                    </a:solidFill>
                    <a:latin typeface="Arial"/>
                    <a:cs typeface="Arial"/>
                  </a:rPr>
                  <a:t>(base year 2009)</a:t>
                </a:r>
              </a:p>
            </p:txBody>
          </p:sp>
          <p:sp>
            <p:nvSpPr>
              <p:cNvPr id="9" name="Line 8"/>
              <p:cNvSpPr>
                <a:spLocks noChangeShapeType="1"/>
              </p:cNvSpPr>
              <p:nvPr/>
            </p:nvSpPr>
            <p:spPr bwMode="auto">
              <a:xfrm>
                <a:off x="4720669" y="2940050"/>
                <a:ext cx="1096963" cy="641350"/>
              </a:xfrm>
              <a:prstGeom prst="line">
                <a:avLst/>
              </a:prstGeom>
              <a:noFill/>
              <a:ln w="9525">
                <a:solidFill>
                  <a:schemeClr val="tx1"/>
                </a:solidFill>
                <a:round/>
                <a:headEnd/>
                <a:tailEnd/>
              </a:ln>
            </p:spPr>
            <p:txBody>
              <a:bodyPr/>
              <a:lstStyle/>
              <a:p>
                <a:endParaRPr lang="en-US">
                  <a:solidFill>
                    <a:prstClr val="black"/>
                  </a:solidFill>
                  <a:latin typeface="Arial"/>
                  <a:cs typeface="Arial"/>
                </a:endParaRPr>
              </a:p>
            </p:txBody>
          </p:sp>
        </p:grpSp>
        <p:grpSp>
          <p:nvGrpSpPr>
            <p:cNvPr id="10" name="Group 9"/>
            <p:cNvGrpSpPr/>
            <p:nvPr/>
          </p:nvGrpSpPr>
          <p:grpSpPr>
            <a:xfrm>
              <a:off x="5957977" y="3753717"/>
              <a:ext cx="2151063" cy="885825"/>
              <a:chOff x="5957977" y="4508628"/>
              <a:chExt cx="2151063" cy="885825"/>
            </a:xfrm>
          </p:grpSpPr>
          <p:sp>
            <p:nvSpPr>
              <p:cNvPr id="11" name="Text Box 6"/>
              <p:cNvSpPr txBox="1">
                <a:spLocks noChangeArrowheads="1"/>
              </p:cNvSpPr>
              <p:nvPr/>
            </p:nvSpPr>
            <p:spPr bwMode="auto">
              <a:xfrm>
                <a:off x="6491377" y="4508628"/>
                <a:ext cx="1617663" cy="885825"/>
              </a:xfrm>
              <a:prstGeom prst="rect">
                <a:avLst/>
              </a:prstGeom>
              <a:noFill/>
              <a:ln w="9525">
                <a:noFill/>
                <a:miter lim="800000"/>
                <a:headEnd/>
                <a:tailEnd/>
              </a:ln>
            </p:spPr>
            <p:txBody>
              <a:bodyPr>
                <a:spAutoFit/>
              </a:bodyPr>
              <a:lstStyle/>
              <a:p>
                <a:pPr algn="ctr">
                  <a:spcBef>
                    <a:spcPct val="50000"/>
                  </a:spcBef>
                </a:pPr>
                <a:r>
                  <a:rPr lang="en-US" sz="2600" dirty="0">
                    <a:solidFill>
                      <a:srgbClr val="000000"/>
                    </a:solidFill>
                    <a:latin typeface="Arial"/>
                    <a:cs typeface="Arial"/>
                  </a:rPr>
                  <a:t>Nominal GDP</a:t>
                </a:r>
                <a:endParaRPr lang="en-US" sz="2400" dirty="0">
                  <a:solidFill>
                    <a:srgbClr val="000000"/>
                  </a:solidFill>
                  <a:latin typeface="Arial"/>
                  <a:cs typeface="Arial"/>
                </a:endParaRPr>
              </a:p>
            </p:txBody>
          </p:sp>
          <p:sp>
            <p:nvSpPr>
              <p:cNvPr id="12" name="Line 7"/>
              <p:cNvSpPr>
                <a:spLocks noChangeShapeType="1"/>
              </p:cNvSpPr>
              <p:nvPr/>
            </p:nvSpPr>
            <p:spPr bwMode="auto">
              <a:xfrm flipH="1" flipV="1">
                <a:off x="5957977" y="4508628"/>
                <a:ext cx="647700" cy="246063"/>
              </a:xfrm>
              <a:prstGeom prst="line">
                <a:avLst/>
              </a:prstGeom>
              <a:noFill/>
              <a:ln w="9525">
                <a:solidFill>
                  <a:schemeClr val="tx1"/>
                </a:solidFill>
                <a:round/>
                <a:headEnd/>
                <a:tailEnd/>
              </a:ln>
            </p:spPr>
            <p:txBody>
              <a:bodyPr/>
              <a:lstStyle/>
              <a:p>
                <a:endParaRPr lang="en-US">
                  <a:solidFill>
                    <a:prstClr val="black"/>
                  </a:solidFill>
                  <a:latin typeface="Arial"/>
                  <a:cs typeface="Arial"/>
                </a:endParaRPr>
              </a:p>
            </p:txBody>
          </p:sp>
        </p:grpSp>
      </p:grpSp>
    </p:spTree>
    <p:extLst>
      <p:ext uri="{BB962C8B-B14F-4D97-AF65-F5344CB8AC3E}">
        <p14:creationId xmlns:p14="http://schemas.microsoft.com/office/powerpoint/2010/main" val="14617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GDP Deflator</a:t>
            </a:r>
            <a:br>
              <a:rPr lang="en-US" sz="3200" dirty="0"/>
            </a:br>
            <a:r>
              <a:rPr lang="en-US" sz="3200" dirty="0"/>
              <a:t>GDP</a:t>
            </a:r>
            <a:r>
              <a:rPr lang="zh-CN" altLang="en-US" sz="3200" dirty="0"/>
              <a:t>平减指数</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7813" y="1025525"/>
                <a:ext cx="8866187" cy="5422900"/>
              </a:xfrm>
            </p:spPr>
            <p:txBody>
              <a:bodyPr/>
              <a:lstStyle/>
              <a:p>
                <a:r>
                  <a:rPr lang="en-US" dirty="0"/>
                  <a:t>GDP deflator </a:t>
                </a:r>
              </a:p>
              <a:p>
                <a:pPr lvl="1"/>
                <a:r>
                  <a:rPr lang="en-US" dirty="0"/>
                  <a:t>A measure of the overall level of prices.  </a:t>
                </a:r>
              </a:p>
              <a:p>
                <a:pPr marL="457200" lvl="1" indent="0">
                  <a:buNone/>
                </a:pPr>
                <a14:m>
                  <m:oMath xmlns:m="http://schemas.openxmlformats.org/officeDocument/2006/math">
                    <m:r>
                      <a:rPr lang="en-US" b="0" i="1" smtClean="0">
                        <a:solidFill>
                          <a:srgbClr val="C00000"/>
                        </a:solidFill>
                        <a:latin typeface="Cambria Math"/>
                      </a:rPr>
                      <m:t>=100</m:t>
                    </m:r>
                    <m:r>
                      <a:rPr lang="en-US" b="0" i="1" smtClean="0">
                        <a:solidFill>
                          <a:srgbClr val="C00000"/>
                        </a:solidFill>
                        <a:latin typeface="Cambria Math"/>
                        <a:ea typeface="Cambria Math"/>
                      </a:rPr>
                      <m:t>×</m:t>
                    </m:r>
                    <m:f>
                      <m:fPr>
                        <m:ctrlPr>
                          <a:rPr lang="en-US" b="0" i="1" smtClean="0">
                            <a:solidFill>
                              <a:srgbClr val="C00000"/>
                            </a:solidFill>
                            <a:latin typeface="Cambria Math" panose="02040503050406030204" pitchFamily="18" charset="0"/>
                            <a:ea typeface="Cambria Math"/>
                          </a:rPr>
                        </m:ctrlPr>
                      </m:fPr>
                      <m:num>
                        <m:r>
                          <a:rPr lang="en-US" b="0" i="1" smtClean="0">
                            <a:solidFill>
                              <a:srgbClr val="C00000"/>
                            </a:solidFill>
                            <a:latin typeface="Cambria Math"/>
                            <a:ea typeface="Cambria Math"/>
                          </a:rPr>
                          <m:t>𝑛𝑜𝑚𝑖𝑛𝑎𝑙</m:t>
                        </m:r>
                        <m:r>
                          <a:rPr lang="en-US" b="0" i="1" smtClean="0">
                            <a:solidFill>
                              <a:srgbClr val="C00000"/>
                            </a:solidFill>
                            <a:latin typeface="Cambria Math"/>
                            <a:ea typeface="Cambria Math"/>
                          </a:rPr>
                          <m:t> </m:t>
                        </m:r>
                        <m:r>
                          <a:rPr lang="en-US" b="0" i="1" smtClean="0">
                            <a:solidFill>
                              <a:srgbClr val="C00000"/>
                            </a:solidFill>
                            <a:latin typeface="Cambria Math"/>
                            <a:ea typeface="Cambria Math"/>
                          </a:rPr>
                          <m:t>𝐺𝐷𝑃</m:t>
                        </m:r>
                      </m:num>
                      <m:den>
                        <m:r>
                          <a:rPr lang="en-US" b="0" i="1" smtClean="0">
                            <a:solidFill>
                              <a:srgbClr val="C00000"/>
                            </a:solidFill>
                            <a:latin typeface="Cambria Math"/>
                            <a:ea typeface="Cambria Math"/>
                          </a:rPr>
                          <m:t>𝑟𝑒𝑎𝑙</m:t>
                        </m:r>
                        <m:r>
                          <a:rPr lang="en-US" b="0" i="1" smtClean="0">
                            <a:solidFill>
                              <a:srgbClr val="C00000"/>
                            </a:solidFill>
                            <a:latin typeface="Cambria Math"/>
                            <a:ea typeface="Cambria Math"/>
                          </a:rPr>
                          <m:t> </m:t>
                        </m:r>
                        <m:r>
                          <a:rPr lang="en-US" b="0" i="1" smtClean="0">
                            <a:solidFill>
                              <a:srgbClr val="C00000"/>
                            </a:solidFill>
                            <a:latin typeface="Cambria Math"/>
                            <a:ea typeface="Cambria Math"/>
                          </a:rPr>
                          <m:t>𝐺𝐷𝑃</m:t>
                        </m:r>
                      </m:den>
                    </m:f>
                  </m:oMath>
                </a14:m>
                <a:r>
                  <a:rPr lang="en-US" dirty="0"/>
                  <a:t> </a:t>
                </a:r>
              </a:p>
              <a:p>
                <a:pPr lvl="1"/>
                <a:r>
                  <a:rPr lang="en-US" dirty="0">
                    <a:highlight>
                      <a:srgbClr val="FFCCFF"/>
                    </a:highlight>
                  </a:rPr>
                  <a:t>Measures the current level of prices relative to the level of prices in the base year</a:t>
                </a:r>
              </a:p>
              <a:p>
                <a:r>
                  <a:rPr lang="en-US" dirty="0"/>
                  <a:t>Economy’s inflation rate </a:t>
                </a:r>
              </a:p>
              <a:p>
                <a:pPr lvl="1"/>
                <a:r>
                  <a:rPr lang="en-US" dirty="0"/>
                  <a:t>Compute </a:t>
                </a:r>
                <a:r>
                  <a:rPr lang="en-US" dirty="0">
                    <a:highlight>
                      <a:srgbClr val="FFCCFF"/>
                    </a:highlight>
                  </a:rPr>
                  <a:t>the percentage increase in the GDP deflator</a:t>
                </a:r>
                <a:r>
                  <a:rPr lang="en-US" dirty="0"/>
                  <a:t> from one year to the next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7813" y="1025525"/>
                <a:ext cx="8866187" cy="5422900"/>
              </a:xfrm>
              <a:blipFill>
                <a:blip r:embed="rId3"/>
                <a:stretch>
                  <a:fillRect l="-1719" t="-1573" r="-1994"/>
                </a:stretch>
              </a:blipFill>
            </p:spPr>
            <p:txBody>
              <a:bodyPr/>
              <a:lstStyle/>
              <a:p>
                <a:r>
                  <a:rPr lang="zh-CN" altLang="en-US">
                    <a:noFill/>
                  </a:rPr>
                  <a:t> </a:t>
                </a:r>
              </a:p>
            </p:txBody>
          </p:sp>
        </mc:Fallback>
      </mc:AlternateContent>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文本框 5">
            <a:extLst>
              <a:ext uri="{FF2B5EF4-FFF2-40B4-BE49-F238E27FC236}">
                <a16:creationId xmlns:a16="http://schemas.microsoft.com/office/drawing/2014/main" id="{BE0AFB82-FF33-4822-8EDD-4F191A9B595F}"/>
              </a:ext>
            </a:extLst>
          </p:cNvPr>
          <p:cNvSpPr txBox="1"/>
          <p:nvPr/>
        </p:nvSpPr>
        <p:spPr>
          <a:xfrm>
            <a:off x="3230560" y="1143000"/>
            <a:ext cx="5678157" cy="400110"/>
          </a:xfrm>
          <a:prstGeom prst="rect">
            <a:avLst/>
          </a:prstGeom>
          <a:noFill/>
        </p:spPr>
        <p:txBody>
          <a:bodyPr wrap="none" rtlCol="0">
            <a:spAutoFit/>
          </a:bodyPr>
          <a:lstStyle/>
          <a:p>
            <a:r>
              <a:rPr lang="en-US" altLang="zh-CN" sz="2000" dirty="0"/>
              <a:t>GDP</a:t>
            </a:r>
            <a:r>
              <a:rPr lang="zh-CN" altLang="en-US" sz="2000" dirty="0"/>
              <a:t>平减指数</a:t>
            </a:r>
            <a:r>
              <a:rPr lang="en-US" altLang="zh-CN" sz="2000" dirty="0"/>
              <a:t>&gt;100</a:t>
            </a:r>
            <a:r>
              <a:rPr lang="zh-CN" altLang="en-US" sz="2000" dirty="0"/>
              <a:t>可以反映物价水平的上涨吗？</a:t>
            </a:r>
          </a:p>
        </p:txBody>
      </p:sp>
    </p:spTree>
    <p:extLst>
      <p:ext uri="{BB962C8B-B14F-4D97-AF65-F5344CB8AC3E}">
        <p14:creationId xmlns:p14="http://schemas.microsoft.com/office/powerpoint/2010/main" val="3698492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normAutofit/>
          </a:bodyPr>
          <a:lstStyle/>
          <a:p>
            <a:pPr algn="l" eaLnBrk="1" hangingPunct="1"/>
            <a:r>
              <a:rPr lang="en-US" sz="3400" dirty="0"/>
              <a:t>EXAMPLE:</a:t>
            </a:r>
          </a:p>
        </p:txBody>
      </p:sp>
      <p:sp>
        <p:nvSpPr>
          <p:cNvPr id="36869" name="Rectangle 3"/>
          <p:cNvSpPr>
            <a:spLocks noGrp="1" noChangeArrowheads="1"/>
          </p:cNvSpPr>
          <p:nvPr>
            <p:ph idx="1"/>
          </p:nvPr>
        </p:nvSpPr>
        <p:spPr>
          <a:xfrm>
            <a:off x="347241" y="685800"/>
            <a:ext cx="8518947" cy="5762625"/>
          </a:xfrm>
        </p:spPr>
        <p:txBody>
          <a:bodyPr>
            <a:normAutofit/>
          </a:bodyPr>
          <a:lstStyle/>
          <a:p>
            <a:pPr eaLnBrk="1" hangingPunct="1">
              <a:spcBef>
                <a:spcPct val="50000"/>
              </a:spcBef>
              <a:tabLst>
                <a:tab pos="4859338" algn="l"/>
              </a:tabLst>
            </a:pPr>
            <a:r>
              <a:rPr lang="en-US" dirty="0">
                <a:solidFill>
                  <a:srgbClr val="005EA4"/>
                </a:solidFill>
              </a:rPr>
              <a:t>Compute the GDP deflator in each year:</a:t>
            </a:r>
          </a:p>
          <a:p>
            <a:pPr eaLnBrk="1" hangingPunct="1">
              <a:spcBef>
                <a:spcPct val="50000"/>
              </a:spcBef>
              <a:tabLst>
                <a:tab pos="4859338" algn="l"/>
              </a:tabLst>
            </a:pPr>
            <a:endParaRPr lang="en-US" dirty="0">
              <a:solidFill>
                <a:srgbClr val="005EA4"/>
              </a:solidFill>
            </a:endParaRPr>
          </a:p>
          <a:p>
            <a:pPr eaLnBrk="1" hangingPunct="1">
              <a:spcBef>
                <a:spcPct val="50000"/>
              </a:spcBef>
              <a:tabLst>
                <a:tab pos="4859338" algn="l"/>
              </a:tabLst>
            </a:pPr>
            <a:endParaRPr lang="en-US" dirty="0">
              <a:solidFill>
                <a:srgbClr val="005EA4"/>
              </a:solidFill>
            </a:endParaRPr>
          </a:p>
          <a:p>
            <a:pPr eaLnBrk="1" hangingPunct="1">
              <a:spcBef>
                <a:spcPct val="50000"/>
              </a:spcBef>
              <a:tabLst>
                <a:tab pos="4859338" algn="l"/>
              </a:tabLst>
            </a:pPr>
            <a:endParaRPr lang="en-US" dirty="0">
              <a:solidFill>
                <a:srgbClr val="005EA4"/>
              </a:solidFill>
            </a:endParaRPr>
          </a:p>
          <a:p>
            <a:pPr marL="457200" lvl="1" indent="0" eaLnBrk="1" hangingPunct="1">
              <a:spcBef>
                <a:spcPct val="50000"/>
              </a:spcBef>
              <a:buNone/>
              <a:tabLst>
                <a:tab pos="4859338" algn="l"/>
              </a:tabLst>
            </a:pPr>
            <a:endParaRPr lang="en-US" dirty="0">
              <a:solidFill>
                <a:schemeClr val="tx1"/>
              </a:solidFill>
            </a:endParaRPr>
          </a:p>
          <a:p>
            <a:pPr marL="457200" lvl="1" indent="0" eaLnBrk="1" hangingPunct="1">
              <a:spcBef>
                <a:spcPct val="50000"/>
              </a:spcBef>
              <a:buNone/>
              <a:tabLst>
                <a:tab pos="4859338" algn="l"/>
              </a:tabLst>
            </a:pPr>
            <a:r>
              <a:rPr lang="en-US" dirty="0">
                <a:solidFill>
                  <a:schemeClr val="tx1"/>
                </a:solidFill>
              </a:rPr>
              <a:t>2014: 100 </a:t>
            </a:r>
            <a:r>
              <a:rPr lang="en-US" dirty="0">
                <a:solidFill>
                  <a:schemeClr val="tx1"/>
                </a:solidFill>
                <a:cs typeface="Arial"/>
              </a:rPr>
              <a:t>x (6000/6000) = 100</a:t>
            </a:r>
          </a:p>
          <a:p>
            <a:pPr marL="457200" lvl="1" indent="0" eaLnBrk="1" hangingPunct="1">
              <a:spcBef>
                <a:spcPct val="50000"/>
              </a:spcBef>
              <a:buNone/>
              <a:tabLst>
                <a:tab pos="4859338" algn="l"/>
              </a:tabLst>
            </a:pPr>
            <a:r>
              <a:rPr lang="en-US" dirty="0">
                <a:solidFill>
                  <a:schemeClr val="tx1"/>
                </a:solidFill>
                <a:cs typeface="Arial"/>
              </a:rPr>
              <a:t>2015: 100 x (8250/7200) = 114.6</a:t>
            </a:r>
          </a:p>
          <a:p>
            <a:pPr marL="457200" lvl="1" indent="0" eaLnBrk="1" hangingPunct="1">
              <a:spcBef>
                <a:spcPct val="50000"/>
              </a:spcBef>
              <a:buNone/>
              <a:tabLst>
                <a:tab pos="4859338" algn="l"/>
              </a:tabLst>
            </a:pPr>
            <a:r>
              <a:rPr lang="en-US" dirty="0">
                <a:solidFill>
                  <a:schemeClr val="tx1"/>
                </a:solidFill>
                <a:cs typeface="Arial"/>
              </a:rPr>
              <a:t>2016: 100 x (10,800/8400) = 128.6</a:t>
            </a:r>
            <a:endParaRPr lang="en-US" dirty="0">
              <a:solidFill>
                <a:schemeClr val="tx1"/>
              </a:solidFill>
            </a:endParaRPr>
          </a:p>
        </p:txBody>
      </p:sp>
      <p:sp>
        <p:nvSpPr>
          <p:cNvPr id="8" name="Slide Number Placeholder 7"/>
          <p:cNvSpPr>
            <a:spLocks noGrp="1"/>
          </p:cNvSpPr>
          <p:nvPr>
            <p:ph type="sldNum" sz="quarter" idx="10"/>
          </p:nvPr>
        </p:nvSpPr>
        <p:spPr/>
        <p:txBody>
          <a:bodyPr/>
          <a:lstStyle/>
          <a:p>
            <a:pPr>
              <a:defRPr/>
            </a:pPr>
            <a:fld id="{073C29DC-2178-4274-9150-45F8EBD31C2D}" type="slidenum">
              <a:rPr lang="en-US" smtClean="0"/>
              <a:pPr>
                <a:defRPr/>
              </a:pPr>
              <a:t>46</a:t>
            </a:fld>
            <a:endParaRPr lang="en-US"/>
          </a:p>
        </p:txBody>
      </p:sp>
      <p:sp>
        <p:nvSpPr>
          <p:cNvPr id="7" name="Footer Placeholder 6"/>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22884" name="Group 4"/>
          <p:cNvGraphicFramePr>
            <a:graphicFrameLocks noGrp="1"/>
          </p:cNvGraphicFramePr>
          <p:nvPr>
            <p:extLst>
              <p:ext uri="{D42A27DB-BD31-4B8C-83A1-F6EECF244321}">
                <p14:modId xmlns:p14="http://schemas.microsoft.com/office/powerpoint/2010/main" val="1858591929"/>
              </p:ext>
            </p:extLst>
          </p:nvPr>
        </p:nvGraphicFramePr>
        <p:xfrm>
          <a:off x="550863" y="1368996"/>
          <a:ext cx="7789862" cy="2288604"/>
        </p:xfrm>
        <a:graphic>
          <a:graphicData uri="http://schemas.openxmlformats.org/drawingml/2006/table">
            <a:tbl>
              <a:tblPr/>
              <a:tblGrid>
                <a:gridCol w="1103312">
                  <a:extLst>
                    <a:ext uri="{9D8B030D-6E8A-4147-A177-3AD203B41FA5}">
                      <a16:colId xmlns:a16="http://schemas.microsoft.com/office/drawing/2014/main" val="20000"/>
                    </a:ext>
                  </a:extLst>
                </a:gridCol>
                <a:gridCol w="1793875">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436688">
                  <a:extLst>
                    <a:ext uri="{9D8B030D-6E8A-4147-A177-3AD203B41FA5}">
                      <a16:colId xmlns:a16="http://schemas.microsoft.com/office/drawing/2014/main" val="20003"/>
                    </a:ext>
                  </a:extLst>
                </a:gridCol>
                <a:gridCol w="1770062">
                  <a:extLst>
                    <a:ext uri="{9D8B030D-6E8A-4147-A177-3AD203B41FA5}">
                      <a16:colId xmlns:a16="http://schemas.microsoft.com/office/drawing/2014/main" val="20004"/>
                    </a:ext>
                  </a:extLst>
                </a:gridCol>
              </a:tblGrid>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dirty="0">
                          <a:ln>
                            <a:noFill/>
                          </a:ln>
                          <a:solidFill>
                            <a:schemeClr val="tx1"/>
                          </a:solidFill>
                          <a:effectLst/>
                          <a:latin typeface="Arial" charset="0"/>
                        </a:rPr>
                        <a:t>year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a:ln>
                            <a:noFill/>
                          </a:ln>
                          <a:solidFill>
                            <a:schemeClr val="tx1"/>
                          </a:solidFill>
                          <a:effectLst/>
                          <a:latin typeface="Arial" charset="0"/>
                        </a:rPr>
                        <a:t>Nominal </a:t>
                      </a:r>
                      <a:br>
                        <a:rPr kumimoji="0" lang="en-US" sz="2400" b="0" i="1" u="none" strike="noStrike" cap="none" normalizeH="0" baseline="0">
                          <a:ln>
                            <a:noFill/>
                          </a:ln>
                          <a:solidFill>
                            <a:schemeClr val="tx1"/>
                          </a:solidFill>
                          <a:effectLst/>
                          <a:latin typeface="Arial" charset="0"/>
                        </a:rPr>
                      </a:br>
                      <a:r>
                        <a:rPr kumimoji="0" lang="en-US" sz="24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a:ln>
                            <a:noFill/>
                          </a:ln>
                          <a:solidFill>
                            <a:schemeClr val="tx1"/>
                          </a:solidFill>
                          <a:effectLst/>
                          <a:latin typeface="Arial" charset="0"/>
                        </a:rPr>
                        <a:t>Real </a:t>
                      </a:r>
                      <a:br>
                        <a:rPr kumimoji="0" lang="en-US" sz="2400" b="0" i="1" u="none" strike="noStrike" cap="none" normalizeH="0" baseline="0">
                          <a:ln>
                            <a:noFill/>
                          </a:ln>
                          <a:solidFill>
                            <a:schemeClr val="tx1"/>
                          </a:solidFill>
                          <a:effectLst/>
                          <a:latin typeface="Arial" charset="0"/>
                        </a:rPr>
                      </a:br>
                      <a:r>
                        <a:rPr kumimoji="0" lang="en-US" sz="24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1" u="none" strike="noStrike" cap="none" normalizeH="0" baseline="0">
                          <a:ln>
                            <a:noFill/>
                          </a:ln>
                          <a:solidFill>
                            <a:schemeClr val="tx1"/>
                          </a:solidFill>
                          <a:effectLst/>
                          <a:latin typeface="Arial" charset="0"/>
                        </a:rPr>
                        <a:t>GDP </a:t>
                      </a:r>
                      <a:br>
                        <a:rPr kumimoji="0" lang="en-US" sz="2400" b="0" i="1" u="none" strike="noStrike" cap="none" normalizeH="0" baseline="0">
                          <a:ln>
                            <a:noFill/>
                          </a:ln>
                          <a:solidFill>
                            <a:schemeClr val="tx1"/>
                          </a:solidFill>
                          <a:effectLst/>
                          <a:latin typeface="Arial" charset="0"/>
                        </a:rPr>
                      </a:br>
                      <a:r>
                        <a:rPr kumimoji="0" lang="en-US" sz="2400" b="0" i="1" u="none" strike="noStrike" cap="none" normalizeH="0" baseline="0">
                          <a:ln>
                            <a:noFill/>
                          </a:ln>
                          <a:solidFill>
                            <a:schemeClr val="tx1"/>
                          </a:solidFill>
                          <a:effectLst/>
                          <a:latin typeface="Arial" charset="0"/>
                        </a:rPr>
                        <a:t>Deflator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1"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2014</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$6000</a:t>
                      </a:r>
                    </a:p>
                  </a:txBody>
                  <a:tcPr marR="2286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$6000</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2015</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$8250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$7200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dirty="0">
                          <a:ln>
                            <a:noFill/>
                          </a:ln>
                          <a:solidFill>
                            <a:schemeClr val="tx1"/>
                          </a:solidFill>
                          <a:effectLst/>
                          <a:latin typeface="Arial" charset="0"/>
                        </a:rPr>
                        <a:t>2016</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$10,800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400" b="0" i="0" u="none" strike="noStrike" cap="none" normalizeH="0" baseline="0">
                          <a:ln>
                            <a:noFill/>
                          </a:ln>
                          <a:solidFill>
                            <a:schemeClr val="tx1"/>
                          </a:solidFill>
                          <a:effectLst/>
                          <a:latin typeface="Arial" charset="0"/>
                        </a:rPr>
                        <a:t>$8400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400" b="0" i="0" u="none" strike="noStrike" cap="none" normalizeH="0" baseline="0" dirty="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6906" name="Rectangle 44"/>
          <p:cNvSpPr>
            <a:spLocks noChangeArrowheads="1"/>
          </p:cNvSpPr>
          <p:nvPr/>
        </p:nvSpPr>
        <p:spPr bwMode="auto">
          <a:xfrm>
            <a:off x="5303838" y="2325693"/>
            <a:ext cx="1117600" cy="436563"/>
          </a:xfrm>
          <a:prstGeom prst="rect">
            <a:avLst/>
          </a:prstGeom>
          <a:noFill/>
          <a:ln w="9525">
            <a:noFill/>
            <a:miter lim="800000"/>
            <a:headEnd/>
            <a:tailEnd/>
          </a:ln>
        </p:spPr>
        <p:txBody>
          <a:bodyPr anchor="ctr" anchorCtr="1"/>
          <a:lstStyle/>
          <a:p>
            <a:pPr algn="ctr">
              <a:lnSpc>
                <a:spcPct val="105000"/>
              </a:lnSpc>
              <a:spcBef>
                <a:spcPct val="50000"/>
              </a:spcBef>
              <a:buClr>
                <a:srgbClr val="00B85C"/>
              </a:buClr>
              <a:buSzPct val="120000"/>
              <a:buFont typeface="Wingdings" pitchFamily="2" charset="2"/>
              <a:buNone/>
            </a:pPr>
            <a:r>
              <a:rPr lang="en-US" sz="2400" dirty="0">
                <a:solidFill>
                  <a:srgbClr val="FF0000"/>
                </a:solidFill>
                <a:latin typeface="Arial"/>
                <a:cs typeface="Arial"/>
              </a:rPr>
              <a:t>100.0</a:t>
            </a:r>
          </a:p>
        </p:txBody>
      </p:sp>
      <p:sp>
        <p:nvSpPr>
          <p:cNvPr id="36904" name="Rectangle 47"/>
          <p:cNvSpPr>
            <a:spLocks noChangeArrowheads="1"/>
          </p:cNvSpPr>
          <p:nvPr/>
        </p:nvSpPr>
        <p:spPr bwMode="auto">
          <a:xfrm>
            <a:off x="5300662" y="2822581"/>
            <a:ext cx="1117600" cy="436563"/>
          </a:xfrm>
          <a:prstGeom prst="rect">
            <a:avLst/>
          </a:prstGeom>
          <a:noFill/>
          <a:ln w="9525">
            <a:noFill/>
            <a:miter lim="800000"/>
            <a:headEnd/>
            <a:tailEnd/>
          </a:ln>
        </p:spPr>
        <p:txBody>
          <a:bodyPr anchor="ctr" anchorCtr="1"/>
          <a:lstStyle/>
          <a:p>
            <a:pPr algn="ctr">
              <a:lnSpc>
                <a:spcPct val="105000"/>
              </a:lnSpc>
              <a:spcBef>
                <a:spcPct val="50000"/>
              </a:spcBef>
              <a:buClr>
                <a:srgbClr val="00B85C"/>
              </a:buClr>
              <a:buSzPct val="120000"/>
              <a:buFont typeface="Wingdings" pitchFamily="2" charset="2"/>
              <a:buNone/>
            </a:pPr>
            <a:r>
              <a:rPr lang="en-US" sz="2400" dirty="0">
                <a:solidFill>
                  <a:srgbClr val="FF0000"/>
                </a:solidFill>
                <a:latin typeface="Arial"/>
                <a:cs typeface="Arial"/>
              </a:rPr>
              <a:t>114.6</a:t>
            </a:r>
          </a:p>
        </p:txBody>
      </p:sp>
      <p:sp>
        <p:nvSpPr>
          <p:cNvPr id="36902" name="Rectangle 50"/>
          <p:cNvSpPr>
            <a:spLocks noChangeArrowheads="1"/>
          </p:cNvSpPr>
          <p:nvPr/>
        </p:nvSpPr>
        <p:spPr bwMode="auto">
          <a:xfrm>
            <a:off x="5297487" y="3297238"/>
            <a:ext cx="1117600" cy="436562"/>
          </a:xfrm>
          <a:prstGeom prst="rect">
            <a:avLst/>
          </a:prstGeom>
          <a:noFill/>
          <a:ln w="9525">
            <a:noFill/>
            <a:miter lim="800000"/>
            <a:headEnd/>
            <a:tailEnd/>
          </a:ln>
        </p:spPr>
        <p:txBody>
          <a:bodyPr anchor="ctr" anchorCtr="1"/>
          <a:lstStyle/>
          <a:p>
            <a:pPr algn="ctr">
              <a:lnSpc>
                <a:spcPct val="105000"/>
              </a:lnSpc>
              <a:spcBef>
                <a:spcPct val="50000"/>
              </a:spcBef>
              <a:buClr>
                <a:srgbClr val="00B85C"/>
              </a:buClr>
              <a:buSzPct val="120000"/>
              <a:buFont typeface="Wingdings" pitchFamily="2" charset="2"/>
              <a:buNone/>
            </a:pPr>
            <a:r>
              <a:rPr lang="en-US" sz="2400" dirty="0">
                <a:solidFill>
                  <a:srgbClr val="FF0000"/>
                </a:solidFill>
                <a:latin typeface="Arial"/>
                <a:cs typeface="Arial"/>
              </a:rPr>
              <a:t>128.6</a:t>
            </a:r>
          </a:p>
        </p:txBody>
      </p:sp>
      <p:grpSp>
        <p:nvGrpSpPr>
          <p:cNvPr id="5" name="Group 51"/>
          <p:cNvGrpSpPr>
            <a:grpSpLocks/>
          </p:cNvGrpSpPr>
          <p:nvPr/>
        </p:nvGrpSpPr>
        <p:grpSpPr bwMode="auto">
          <a:xfrm>
            <a:off x="6338888" y="2505078"/>
            <a:ext cx="1282700" cy="525463"/>
            <a:chOff x="4028" y="1270"/>
            <a:chExt cx="808" cy="331"/>
          </a:xfrm>
        </p:grpSpPr>
        <p:sp>
          <p:nvSpPr>
            <p:cNvPr id="36899" name="Text Box 52"/>
            <p:cNvSpPr txBox="1">
              <a:spLocks noChangeArrowheads="1"/>
            </p:cNvSpPr>
            <p:nvPr/>
          </p:nvSpPr>
          <p:spPr bwMode="auto">
            <a:xfrm>
              <a:off x="4208" y="1282"/>
              <a:ext cx="628" cy="298"/>
            </a:xfrm>
            <a:prstGeom prst="rect">
              <a:avLst/>
            </a:prstGeom>
            <a:solidFill>
              <a:srgbClr val="FFCC99"/>
            </a:solidFill>
            <a:ln w="9525">
              <a:noFill/>
              <a:miter lim="800000"/>
              <a:headEnd/>
              <a:tailEnd/>
            </a:ln>
          </p:spPr>
          <p:txBody>
            <a:bodyPr lIns="45720" rIns="45720">
              <a:spAutoFit/>
            </a:bodyPr>
            <a:lstStyle/>
            <a:p>
              <a:pPr>
                <a:spcBef>
                  <a:spcPct val="50000"/>
                </a:spcBef>
              </a:pPr>
              <a:r>
                <a:rPr lang="en-US" sz="2500" dirty="0">
                  <a:latin typeface="Arial"/>
                  <a:cs typeface="Arial"/>
                </a:rPr>
                <a:t>14.6%</a:t>
              </a:r>
            </a:p>
          </p:txBody>
        </p:sp>
        <p:sp>
          <p:nvSpPr>
            <p:cNvPr id="36900" name="AutoShape 53"/>
            <p:cNvSpPr>
              <a:spLocks/>
            </p:cNvSpPr>
            <p:nvPr/>
          </p:nvSpPr>
          <p:spPr bwMode="auto">
            <a:xfrm>
              <a:off x="4028" y="1270"/>
              <a:ext cx="146" cy="331"/>
            </a:xfrm>
            <a:prstGeom prst="rightBrace">
              <a:avLst>
                <a:gd name="adj1" fmla="val 18893"/>
                <a:gd name="adj2" fmla="val 50000"/>
              </a:avLst>
            </a:prstGeom>
            <a:noFill/>
            <a:ln w="19050">
              <a:solidFill>
                <a:srgbClr val="660066"/>
              </a:solidFill>
              <a:round/>
              <a:headEnd/>
              <a:tailEnd/>
            </a:ln>
          </p:spPr>
          <p:txBody>
            <a:bodyPr wrap="none" anchor="ctr"/>
            <a:lstStyle/>
            <a:p>
              <a:endParaRPr lang="en-US">
                <a:latin typeface="Arial"/>
                <a:cs typeface="Arial"/>
              </a:endParaRPr>
            </a:p>
          </p:txBody>
        </p:sp>
      </p:grpSp>
      <p:grpSp>
        <p:nvGrpSpPr>
          <p:cNvPr id="6" name="Group 54"/>
          <p:cNvGrpSpPr>
            <a:grpSpLocks/>
          </p:cNvGrpSpPr>
          <p:nvPr/>
        </p:nvGrpSpPr>
        <p:grpSpPr bwMode="auto">
          <a:xfrm>
            <a:off x="6343650" y="3028953"/>
            <a:ext cx="1289050" cy="558800"/>
            <a:chOff x="4024" y="1600"/>
            <a:chExt cx="812" cy="352"/>
          </a:xfrm>
        </p:grpSpPr>
        <p:sp>
          <p:nvSpPr>
            <p:cNvPr id="36897" name="Text Box 55"/>
            <p:cNvSpPr txBox="1">
              <a:spLocks noChangeArrowheads="1"/>
            </p:cNvSpPr>
            <p:nvPr/>
          </p:nvSpPr>
          <p:spPr bwMode="auto">
            <a:xfrm>
              <a:off x="4211" y="1654"/>
              <a:ext cx="625" cy="298"/>
            </a:xfrm>
            <a:prstGeom prst="rect">
              <a:avLst/>
            </a:prstGeom>
            <a:solidFill>
              <a:srgbClr val="FFCC99"/>
            </a:solidFill>
            <a:ln w="9525">
              <a:noFill/>
              <a:miter lim="800000"/>
              <a:headEnd/>
              <a:tailEnd/>
            </a:ln>
          </p:spPr>
          <p:txBody>
            <a:bodyPr lIns="45720" rIns="45720">
              <a:spAutoFit/>
            </a:bodyPr>
            <a:lstStyle/>
            <a:p>
              <a:pPr>
                <a:spcBef>
                  <a:spcPct val="50000"/>
                </a:spcBef>
              </a:pPr>
              <a:r>
                <a:rPr lang="en-US" sz="2500" dirty="0">
                  <a:latin typeface="Arial"/>
                  <a:cs typeface="Arial"/>
                </a:rPr>
                <a:t>12.2%</a:t>
              </a:r>
            </a:p>
          </p:txBody>
        </p:sp>
        <p:sp>
          <p:nvSpPr>
            <p:cNvPr id="36898" name="AutoShape 56"/>
            <p:cNvSpPr>
              <a:spLocks/>
            </p:cNvSpPr>
            <p:nvPr/>
          </p:nvSpPr>
          <p:spPr bwMode="auto">
            <a:xfrm>
              <a:off x="4024" y="1600"/>
              <a:ext cx="149" cy="341"/>
            </a:xfrm>
            <a:prstGeom prst="rightBrace">
              <a:avLst>
                <a:gd name="adj1" fmla="val 19072"/>
                <a:gd name="adj2" fmla="val 50000"/>
              </a:avLst>
            </a:prstGeom>
            <a:noFill/>
            <a:ln w="19050">
              <a:solidFill>
                <a:srgbClr val="660066"/>
              </a:solid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11001119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9">
                                            <p:txEl>
                                              <p:pRg st="5" end="5"/>
                                            </p:txEl>
                                          </p:spTgt>
                                        </p:tgtEl>
                                        <p:attrNameLst>
                                          <p:attrName>style.visibility</p:attrName>
                                        </p:attrNameLst>
                                      </p:cBhvr>
                                      <p:to>
                                        <p:strVal val="visible"/>
                                      </p:to>
                                    </p:set>
                                    <p:animEffect transition="in" filter="wipe(left)">
                                      <p:cBhvr>
                                        <p:cTn id="7" dur="500"/>
                                        <p:tgtEl>
                                          <p:spTgt spid="36869">
                                            <p:txEl>
                                              <p:pRg st="5" end="5"/>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906"/>
                                        </p:tgtEl>
                                        <p:attrNameLst>
                                          <p:attrName>style.visibility</p:attrName>
                                        </p:attrNameLst>
                                      </p:cBhvr>
                                      <p:to>
                                        <p:strVal val="visible"/>
                                      </p:to>
                                    </p:set>
                                    <p:animEffect transition="in" filter="wipe(left)">
                                      <p:cBhvr>
                                        <p:cTn id="11" dur="500"/>
                                        <p:tgtEl>
                                          <p:spTgt spid="369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6869">
                                            <p:txEl>
                                              <p:pRg st="6" end="6"/>
                                            </p:txEl>
                                          </p:spTgt>
                                        </p:tgtEl>
                                        <p:attrNameLst>
                                          <p:attrName>style.visibility</p:attrName>
                                        </p:attrNameLst>
                                      </p:cBhvr>
                                      <p:to>
                                        <p:strVal val="visible"/>
                                      </p:to>
                                    </p:set>
                                    <p:animEffect transition="in" filter="wipe(left)">
                                      <p:cBhvr>
                                        <p:cTn id="16" dur="500"/>
                                        <p:tgtEl>
                                          <p:spTgt spid="36869">
                                            <p:txEl>
                                              <p:pRg st="6" end="6"/>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6904"/>
                                        </p:tgtEl>
                                        <p:attrNameLst>
                                          <p:attrName>style.visibility</p:attrName>
                                        </p:attrNameLst>
                                      </p:cBhvr>
                                      <p:to>
                                        <p:strVal val="visible"/>
                                      </p:to>
                                    </p:set>
                                    <p:animEffect transition="in" filter="wipe(left)">
                                      <p:cBhvr>
                                        <p:cTn id="20" dur="500"/>
                                        <p:tgtEl>
                                          <p:spTgt spid="3690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6869">
                                            <p:txEl>
                                              <p:pRg st="7" end="7"/>
                                            </p:txEl>
                                          </p:spTgt>
                                        </p:tgtEl>
                                        <p:attrNameLst>
                                          <p:attrName>style.visibility</p:attrName>
                                        </p:attrNameLst>
                                      </p:cBhvr>
                                      <p:to>
                                        <p:strVal val="visible"/>
                                      </p:to>
                                    </p:set>
                                    <p:animEffect transition="in" filter="wipe(left)">
                                      <p:cBhvr>
                                        <p:cTn id="25" dur="500"/>
                                        <p:tgtEl>
                                          <p:spTgt spid="36869">
                                            <p:txEl>
                                              <p:pRg st="7" end="7"/>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6902"/>
                                        </p:tgtEl>
                                        <p:attrNameLst>
                                          <p:attrName>style.visibility</p:attrName>
                                        </p:attrNameLst>
                                      </p:cBhvr>
                                      <p:to>
                                        <p:strVal val="visible"/>
                                      </p:to>
                                    </p:set>
                                    <p:animEffect transition="in" filter="wipe(left)">
                                      <p:cBhvr>
                                        <p:cTn id="29" dur="500"/>
                                        <p:tgtEl>
                                          <p:spTgt spid="3690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p:bldP spid="36904" grpId="0"/>
      <p:bldP spid="3690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normAutofit/>
          </a:bodyPr>
          <a:lstStyle/>
          <a:p>
            <a:pPr algn="l" eaLnBrk="1" hangingPunct="1"/>
            <a:r>
              <a:rPr lang="en-US" sz="3400" dirty="0"/>
              <a:t>EXAMPLE:</a:t>
            </a:r>
          </a:p>
        </p:txBody>
      </p:sp>
      <p:sp>
        <p:nvSpPr>
          <p:cNvPr id="117763" name="Rectangle 3"/>
          <p:cNvSpPr>
            <a:spLocks noGrp="1" noChangeArrowheads="1"/>
          </p:cNvSpPr>
          <p:nvPr>
            <p:ph idx="1"/>
          </p:nvPr>
        </p:nvSpPr>
        <p:spPr>
          <a:xfrm>
            <a:off x="152401" y="762000"/>
            <a:ext cx="8713788" cy="5686425"/>
          </a:xfrm>
        </p:spPr>
        <p:txBody>
          <a:bodyPr>
            <a:normAutofit/>
          </a:bodyPr>
          <a:lstStyle/>
          <a:p>
            <a:pPr marL="285750" indent="-285750" eaLnBrk="1" hangingPunct="1">
              <a:spcBef>
                <a:spcPct val="50000"/>
              </a:spcBef>
              <a:tabLst>
                <a:tab pos="4859338" algn="l"/>
              </a:tabLst>
            </a:pPr>
            <a:r>
              <a:rPr lang="en-US" dirty="0">
                <a:solidFill>
                  <a:srgbClr val="005EA4"/>
                </a:solidFill>
              </a:rPr>
              <a:t>Compare nominal GDP, real GDP and GDP deflator:</a:t>
            </a:r>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endParaRPr lang="en-US" sz="2600" dirty="0"/>
          </a:p>
          <a:p>
            <a:pPr marL="285750" indent="-285750" eaLnBrk="1" hangingPunct="1">
              <a:spcBef>
                <a:spcPct val="50000"/>
              </a:spcBef>
              <a:tabLst>
                <a:tab pos="4859338" algn="l"/>
              </a:tabLst>
            </a:pPr>
            <a:r>
              <a:rPr lang="en-US" dirty="0">
                <a:solidFill>
                  <a:srgbClr val="005EA4"/>
                </a:solidFill>
                <a:cs typeface="Arial"/>
              </a:rPr>
              <a:t>37.5%≠</a:t>
            </a:r>
            <a:r>
              <a:rPr lang="en-US" altLang="zh-CN" dirty="0">
                <a:solidFill>
                  <a:srgbClr val="005EA4"/>
                </a:solidFill>
                <a:cs typeface="Arial"/>
              </a:rPr>
              <a:t>20.0%+14.6%</a:t>
            </a:r>
          </a:p>
          <a:p>
            <a:pPr marL="285750" indent="-285750" eaLnBrk="1" hangingPunct="1">
              <a:spcBef>
                <a:spcPct val="50000"/>
              </a:spcBef>
              <a:tabLst>
                <a:tab pos="4859338" algn="l"/>
              </a:tabLst>
            </a:pPr>
            <a:r>
              <a:rPr lang="en-US" altLang="zh-CN" dirty="0">
                <a:solidFill>
                  <a:srgbClr val="005EA4"/>
                </a:solidFill>
                <a:cs typeface="Arial"/>
              </a:rPr>
              <a:t>30.9%≠16.7%+12.2%</a:t>
            </a:r>
            <a:endParaRPr lang="en-US" dirty="0">
              <a:solidFill>
                <a:srgbClr val="005EA4"/>
              </a:solidFill>
              <a:cs typeface="Arial"/>
            </a:endParaRPr>
          </a:p>
        </p:txBody>
      </p:sp>
      <p:sp>
        <p:nvSpPr>
          <p:cNvPr id="9" name="Slide Number Placeholder 8"/>
          <p:cNvSpPr>
            <a:spLocks noGrp="1"/>
          </p:cNvSpPr>
          <p:nvPr>
            <p:ph type="sldNum" sz="quarter" idx="10"/>
          </p:nvPr>
        </p:nvSpPr>
        <p:spPr/>
        <p:txBody>
          <a:bodyPr/>
          <a:lstStyle/>
          <a:p>
            <a:pPr>
              <a:defRPr/>
            </a:pPr>
            <a:fld id="{073C29DC-2178-4274-9150-45F8EBD31C2D}" type="slidenum">
              <a:rPr lang="en-US" smtClean="0"/>
              <a:pPr>
                <a:defRPr/>
              </a:pPr>
              <a:t>47</a:t>
            </a:fld>
            <a:endParaRPr lang="en-US"/>
          </a:p>
        </p:txBody>
      </p:sp>
      <p:sp>
        <p:nvSpPr>
          <p:cNvPr id="8" name="Footer Placeholder 7"/>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106538" name="Group 42"/>
          <p:cNvGraphicFramePr>
            <a:graphicFrameLocks noGrp="1"/>
          </p:cNvGraphicFramePr>
          <p:nvPr>
            <p:extLst>
              <p:ext uri="{D42A27DB-BD31-4B8C-83A1-F6EECF244321}">
                <p14:modId xmlns:p14="http://schemas.microsoft.com/office/powerpoint/2010/main" val="751813307"/>
              </p:ext>
            </p:extLst>
          </p:nvPr>
        </p:nvGraphicFramePr>
        <p:xfrm>
          <a:off x="593725" y="1676400"/>
          <a:ext cx="7635875" cy="2350453"/>
        </p:xfrm>
        <a:graphic>
          <a:graphicData uri="http://schemas.openxmlformats.org/drawingml/2006/table">
            <a:tbl>
              <a:tblPr/>
              <a:tblGrid>
                <a:gridCol w="1052512">
                  <a:extLst>
                    <a:ext uri="{9D8B030D-6E8A-4147-A177-3AD203B41FA5}">
                      <a16:colId xmlns:a16="http://schemas.microsoft.com/office/drawing/2014/main" val="20000"/>
                    </a:ext>
                  </a:extLst>
                </a:gridCol>
                <a:gridCol w="1643063">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289050">
                  <a:extLst>
                    <a:ext uri="{9D8B030D-6E8A-4147-A177-3AD203B41FA5}">
                      <a16:colId xmlns:a16="http://schemas.microsoft.com/office/drawing/2014/main" val="20003"/>
                    </a:ext>
                  </a:extLst>
                </a:gridCol>
                <a:gridCol w="2559050">
                  <a:extLst>
                    <a:ext uri="{9D8B030D-6E8A-4147-A177-3AD203B41FA5}">
                      <a16:colId xmlns:a16="http://schemas.microsoft.com/office/drawing/2014/main" val="20004"/>
                    </a:ext>
                  </a:extLst>
                </a:gridCol>
              </a:tblGrid>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a:ln>
                            <a:noFill/>
                          </a:ln>
                          <a:solidFill>
                            <a:schemeClr val="tx1"/>
                          </a:solidFill>
                          <a:effectLst/>
                          <a:latin typeface="Arial" charset="0"/>
                        </a:rPr>
                        <a:t>year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Nominal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1" u="none" strike="noStrike" cap="none" normalizeH="0" baseline="0">
                        <a:ln>
                          <a:noFill/>
                        </a:ln>
                        <a:solidFill>
                          <a:schemeClr val="tx1"/>
                        </a:solidFill>
                        <a:effectLst/>
                        <a:latin typeface="Arial" charset="0"/>
                      </a:endParaRP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a:ln>
                            <a:noFill/>
                          </a:ln>
                          <a:solidFill>
                            <a:schemeClr val="tx1"/>
                          </a:solidFill>
                          <a:effectLst/>
                          <a:latin typeface="Arial" charset="0"/>
                        </a:rPr>
                        <a:t>Real </a:t>
                      </a:r>
                      <a:br>
                        <a:rPr kumimoji="0" lang="en-US" sz="2600" b="0" i="1" u="none" strike="noStrike" cap="none" normalizeH="0" baseline="0">
                          <a:ln>
                            <a:noFill/>
                          </a:ln>
                          <a:solidFill>
                            <a:schemeClr val="tx1"/>
                          </a:solidFill>
                          <a:effectLst/>
                          <a:latin typeface="Arial" charset="0"/>
                        </a:rPr>
                      </a:br>
                      <a:r>
                        <a:rPr kumimoji="0" lang="en-US" sz="2600" b="0" i="1" u="none" strike="noStrike" cap="none" normalizeH="0" baseline="0">
                          <a:ln>
                            <a:noFill/>
                          </a:ln>
                          <a:solidFill>
                            <a:schemeClr val="tx1"/>
                          </a:solidFill>
                          <a:effectLst/>
                          <a:latin typeface="Arial" charset="0"/>
                        </a:rPr>
                        <a:t>GDP</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72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GDP </a:t>
                      </a:r>
                    </a:p>
                    <a:p>
                      <a:pPr marL="0" marR="0" lvl="0" indent="0" algn="ctr" defTabSz="914400" rtl="0" eaLnBrk="1" fontAlgn="base" latinLnBrk="0" hangingPunct="1">
                        <a:lnSpc>
                          <a:spcPts val="172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Deflator</a:t>
                      </a:r>
                    </a:p>
                  </a:txBody>
                  <a:tcPr anchor="b"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2014</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marR="22860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$6000</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        100.0</a:t>
                      </a:r>
                    </a:p>
                  </a:txBody>
                  <a:tcPr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2015</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$8250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$7200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        114.6</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84188">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2016</a:t>
                      </a:r>
                    </a:p>
                  </a:txBody>
                  <a:tcPr anchor="ctr" anchorCtr="1"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a:ln>
                            <a:noFill/>
                          </a:ln>
                          <a:solidFill>
                            <a:schemeClr val="tx1"/>
                          </a:solidFill>
                          <a:effectLst/>
                          <a:latin typeface="Arial" charset="0"/>
                        </a:rPr>
                        <a:t>$10,800</a:t>
                      </a:r>
                    </a:p>
                  </a:txBody>
                  <a:tcPr marR="22860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$8400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a:ln>
                            <a:noFill/>
                          </a:ln>
                          <a:solidFill>
                            <a:schemeClr val="tx1"/>
                          </a:solidFill>
                          <a:effectLst/>
                          <a:latin typeface="Arial" charset="0"/>
                        </a:rPr>
                        <a:t>        128.6</a:t>
                      </a:r>
                    </a:p>
                  </a:txBody>
                  <a:tcPr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2" name="Group 42"/>
          <p:cNvGrpSpPr>
            <a:grpSpLocks/>
          </p:cNvGrpSpPr>
          <p:nvPr/>
        </p:nvGrpSpPr>
        <p:grpSpPr bwMode="auto">
          <a:xfrm>
            <a:off x="5568950" y="2829941"/>
            <a:ext cx="1289050" cy="1111250"/>
            <a:chOff x="3366" y="1256"/>
            <a:chExt cx="812" cy="700"/>
          </a:xfrm>
        </p:grpSpPr>
        <p:grpSp>
          <p:nvGrpSpPr>
            <p:cNvPr id="3" name="Group 43"/>
            <p:cNvGrpSpPr>
              <a:grpSpLocks/>
            </p:cNvGrpSpPr>
            <p:nvPr/>
          </p:nvGrpSpPr>
          <p:grpSpPr bwMode="auto">
            <a:xfrm>
              <a:off x="3370" y="1256"/>
              <a:ext cx="808" cy="331"/>
              <a:chOff x="4311" y="3003"/>
              <a:chExt cx="865" cy="414"/>
            </a:xfrm>
          </p:grpSpPr>
          <p:sp>
            <p:nvSpPr>
              <p:cNvPr id="33834" name="Text Box 44"/>
              <p:cNvSpPr txBox="1">
                <a:spLocks noChangeArrowheads="1"/>
              </p:cNvSpPr>
              <p:nvPr/>
            </p:nvSpPr>
            <p:spPr bwMode="auto">
              <a:xfrm>
                <a:off x="4504" y="3036"/>
                <a:ext cx="672" cy="376"/>
              </a:xfrm>
              <a:prstGeom prst="rect">
                <a:avLst/>
              </a:prstGeom>
              <a:solidFill>
                <a:srgbClr val="FFCCCC"/>
              </a:solidFill>
              <a:ln w="9525">
                <a:noFill/>
                <a:miter lim="800000"/>
                <a:headEnd/>
                <a:tailEnd/>
              </a:ln>
            </p:spPr>
            <p:txBody>
              <a:bodyPr lIns="45720" rIns="45720">
                <a:spAutoFit/>
              </a:bodyPr>
              <a:lstStyle/>
              <a:p>
                <a:pPr>
                  <a:spcBef>
                    <a:spcPct val="50000"/>
                  </a:spcBef>
                </a:pPr>
                <a:r>
                  <a:rPr lang="en-US" sz="2500" dirty="0">
                    <a:latin typeface="Arial"/>
                    <a:cs typeface="Arial"/>
                  </a:rPr>
                  <a:t>20.0%</a:t>
                </a:r>
              </a:p>
            </p:txBody>
          </p:sp>
          <p:sp>
            <p:nvSpPr>
              <p:cNvPr id="33835" name="AutoShape 45"/>
              <p:cNvSpPr>
                <a:spLocks/>
              </p:cNvSpPr>
              <p:nvPr/>
            </p:nvSpPr>
            <p:spPr bwMode="auto">
              <a:xfrm>
                <a:off x="4311" y="3003"/>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grpSp>
          <p:nvGrpSpPr>
            <p:cNvPr id="4" name="Group 46"/>
            <p:cNvGrpSpPr>
              <a:grpSpLocks/>
            </p:cNvGrpSpPr>
            <p:nvPr/>
          </p:nvGrpSpPr>
          <p:grpSpPr bwMode="auto">
            <a:xfrm>
              <a:off x="3366" y="1586"/>
              <a:ext cx="812" cy="370"/>
              <a:chOff x="4321" y="3419"/>
              <a:chExt cx="851" cy="414"/>
            </a:xfrm>
          </p:grpSpPr>
          <p:sp>
            <p:nvSpPr>
              <p:cNvPr id="33832" name="Text Box 47"/>
              <p:cNvSpPr txBox="1">
                <a:spLocks noChangeArrowheads="1"/>
              </p:cNvSpPr>
              <p:nvPr/>
            </p:nvSpPr>
            <p:spPr bwMode="auto">
              <a:xfrm>
                <a:off x="4517" y="3484"/>
                <a:ext cx="655" cy="333"/>
              </a:xfrm>
              <a:prstGeom prst="rect">
                <a:avLst/>
              </a:prstGeom>
              <a:solidFill>
                <a:srgbClr val="FFCCCC"/>
              </a:solidFill>
              <a:ln w="9525">
                <a:noFill/>
                <a:miter lim="800000"/>
                <a:headEnd/>
                <a:tailEnd/>
              </a:ln>
            </p:spPr>
            <p:txBody>
              <a:bodyPr lIns="45720" rIns="45720">
                <a:spAutoFit/>
              </a:bodyPr>
              <a:lstStyle/>
              <a:p>
                <a:pPr>
                  <a:spcBef>
                    <a:spcPct val="50000"/>
                  </a:spcBef>
                </a:pPr>
                <a:r>
                  <a:rPr lang="en-US" sz="2500">
                    <a:latin typeface="Arial"/>
                    <a:cs typeface="Arial"/>
                  </a:rPr>
                  <a:t>16.7%</a:t>
                </a:r>
              </a:p>
            </p:txBody>
          </p:sp>
          <p:sp>
            <p:nvSpPr>
              <p:cNvPr id="33833" name="AutoShape 48"/>
              <p:cNvSpPr>
                <a:spLocks/>
              </p:cNvSpPr>
              <p:nvPr/>
            </p:nvSpPr>
            <p:spPr bwMode="auto">
              <a:xfrm>
                <a:off x="4321" y="3419"/>
                <a:ext cx="156" cy="414"/>
              </a:xfrm>
              <a:prstGeom prst="rightBrace">
                <a:avLst>
                  <a:gd name="adj1" fmla="val 22115"/>
                  <a:gd name="adj2" fmla="val 50000"/>
                </a:avLst>
              </a:prstGeom>
              <a:noFill/>
              <a:ln w="19050">
                <a:solidFill>
                  <a:srgbClr val="800000"/>
                </a:solidFill>
                <a:round/>
                <a:headEnd/>
                <a:tailEnd/>
              </a:ln>
            </p:spPr>
            <p:txBody>
              <a:bodyPr wrap="none" anchor="ctr"/>
              <a:lstStyle/>
              <a:p>
                <a:endParaRPr lang="en-US">
                  <a:latin typeface="Arial"/>
                  <a:cs typeface="Arial"/>
                </a:endParaRPr>
              </a:p>
            </p:txBody>
          </p:sp>
        </p:grpSp>
      </p:grpSp>
      <p:grpSp>
        <p:nvGrpSpPr>
          <p:cNvPr id="5" name="Group 49"/>
          <p:cNvGrpSpPr>
            <a:grpSpLocks/>
          </p:cNvGrpSpPr>
          <p:nvPr/>
        </p:nvGrpSpPr>
        <p:grpSpPr bwMode="auto">
          <a:xfrm>
            <a:off x="3084513" y="2793429"/>
            <a:ext cx="1293812" cy="1141412"/>
            <a:chOff x="1849" y="1233"/>
            <a:chExt cx="815" cy="719"/>
          </a:xfrm>
        </p:grpSpPr>
        <p:grpSp>
          <p:nvGrpSpPr>
            <p:cNvPr id="6" name="Group 50"/>
            <p:cNvGrpSpPr>
              <a:grpSpLocks/>
            </p:cNvGrpSpPr>
            <p:nvPr/>
          </p:nvGrpSpPr>
          <p:grpSpPr bwMode="auto">
            <a:xfrm>
              <a:off x="1849" y="1233"/>
              <a:ext cx="809" cy="366"/>
              <a:chOff x="4574" y="2877"/>
              <a:chExt cx="854" cy="426"/>
            </a:xfrm>
          </p:grpSpPr>
          <p:sp>
            <p:nvSpPr>
              <p:cNvPr id="33828" name="Text Box 51"/>
              <p:cNvSpPr txBox="1">
                <a:spLocks noChangeArrowheads="1"/>
              </p:cNvSpPr>
              <p:nvPr/>
            </p:nvSpPr>
            <p:spPr bwMode="auto">
              <a:xfrm>
                <a:off x="4756" y="2918"/>
                <a:ext cx="672" cy="347"/>
              </a:xfrm>
              <a:prstGeom prst="rect">
                <a:avLst/>
              </a:prstGeom>
              <a:solidFill>
                <a:srgbClr val="CCFFCC"/>
              </a:solidFill>
              <a:ln w="9525">
                <a:noFill/>
                <a:miter lim="800000"/>
                <a:headEnd/>
                <a:tailEnd/>
              </a:ln>
            </p:spPr>
            <p:txBody>
              <a:bodyPr lIns="45720" rIns="45720">
                <a:spAutoFit/>
              </a:bodyPr>
              <a:lstStyle/>
              <a:p>
                <a:pPr>
                  <a:spcBef>
                    <a:spcPct val="50000"/>
                  </a:spcBef>
                </a:pPr>
                <a:r>
                  <a:rPr lang="en-US" sz="2500" dirty="0">
                    <a:latin typeface="Arial"/>
                    <a:cs typeface="Arial"/>
                  </a:rPr>
                  <a:t>37.5%</a:t>
                </a:r>
              </a:p>
            </p:txBody>
          </p:sp>
          <p:sp>
            <p:nvSpPr>
              <p:cNvPr id="33829" name="AutoShape 52"/>
              <p:cNvSpPr>
                <a:spLocks/>
              </p:cNvSpPr>
              <p:nvPr/>
            </p:nvSpPr>
            <p:spPr bwMode="auto">
              <a:xfrm>
                <a:off x="4574" y="2877"/>
                <a:ext cx="156" cy="426"/>
              </a:xfrm>
              <a:prstGeom prst="rightBrace">
                <a:avLst>
                  <a:gd name="adj1" fmla="val 22756"/>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grpSp>
          <p:nvGrpSpPr>
            <p:cNvPr id="7" name="Group 53"/>
            <p:cNvGrpSpPr>
              <a:grpSpLocks/>
            </p:cNvGrpSpPr>
            <p:nvPr/>
          </p:nvGrpSpPr>
          <p:grpSpPr bwMode="auto">
            <a:xfrm>
              <a:off x="1852" y="1597"/>
              <a:ext cx="812" cy="355"/>
              <a:chOff x="4579" y="3302"/>
              <a:chExt cx="842" cy="432"/>
            </a:xfrm>
          </p:grpSpPr>
          <p:sp>
            <p:nvSpPr>
              <p:cNvPr id="33826" name="Text Box 54"/>
              <p:cNvSpPr txBox="1">
                <a:spLocks noChangeArrowheads="1"/>
              </p:cNvSpPr>
              <p:nvPr/>
            </p:nvSpPr>
            <p:spPr bwMode="auto">
              <a:xfrm>
                <a:off x="4766" y="3366"/>
                <a:ext cx="655" cy="363"/>
              </a:xfrm>
              <a:prstGeom prst="rect">
                <a:avLst/>
              </a:prstGeom>
              <a:solidFill>
                <a:srgbClr val="CCFFCC"/>
              </a:solidFill>
              <a:ln w="9525">
                <a:noFill/>
                <a:miter lim="800000"/>
                <a:headEnd/>
                <a:tailEnd/>
              </a:ln>
            </p:spPr>
            <p:txBody>
              <a:bodyPr lIns="45720" rIns="45720">
                <a:spAutoFit/>
              </a:bodyPr>
              <a:lstStyle/>
              <a:p>
                <a:pPr>
                  <a:spcBef>
                    <a:spcPct val="50000"/>
                  </a:spcBef>
                </a:pPr>
                <a:r>
                  <a:rPr lang="en-US" sz="2500">
                    <a:latin typeface="Arial"/>
                    <a:cs typeface="Arial"/>
                  </a:rPr>
                  <a:t>30.9%</a:t>
                </a:r>
              </a:p>
            </p:txBody>
          </p:sp>
          <p:sp>
            <p:nvSpPr>
              <p:cNvPr id="33827" name="AutoShape 55"/>
              <p:cNvSpPr>
                <a:spLocks/>
              </p:cNvSpPr>
              <p:nvPr/>
            </p:nvSpPr>
            <p:spPr bwMode="auto">
              <a:xfrm>
                <a:off x="4579" y="3302"/>
                <a:ext cx="156" cy="432"/>
              </a:xfrm>
              <a:prstGeom prst="rightBrace">
                <a:avLst>
                  <a:gd name="adj1" fmla="val 23077"/>
                  <a:gd name="adj2" fmla="val 50000"/>
                </a:avLst>
              </a:prstGeom>
              <a:noFill/>
              <a:ln w="19050">
                <a:solidFill>
                  <a:srgbClr val="3333CC"/>
                </a:solidFill>
                <a:round/>
                <a:headEnd/>
                <a:tailEnd/>
              </a:ln>
            </p:spPr>
            <p:txBody>
              <a:bodyPr wrap="none" anchor="ctr"/>
              <a:lstStyle/>
              <a:p>
                <a:endParaRPr lang="en-US">
                  <a:latin typeface="Arial"/>
                  <a:cs typeface="Arial"/>
                </a:endParaRPr>
              </a:p>
            </p:txBody>
          </p:sp>
        </p:grpSp>
      </p:grpSp>
      <p:grpSp>
        <p:nvGrpSpPr>
          <p:cNvPr id="21" name="Group 51"/>
          <p:cNvGrpSpPr>
            <a:grpSpLocks/>
          </p:cNvGrpSpPr>
          <p:nvPr/>
        </p:nvGrpSpPr>
        <p:grpSpPr bwMode="auto">
          <a:xfrm>
            <a:off x="7735890" y="2887449"/>
            <a:ext cx="1282700" cy="525463"/>
            <a:chOff x="4028" y="1270"/>
            <a:chExt cx="808" cy="331"/>
          </a:xfrm>
        </p:grpSpPr>
        <p:sp>
          <p:nvSpPr>
            <p:cNvPr id="22" name="Text Box 52"/>
            <p:cNvSpPr txBox="1">
              <a:spLocks noChangeArrowheads="1"/>
            </p:cNvSpPr>
            <p:nvPr/>
          </p:nvSpPr>
          <p:spPr bwMode="auto">
            <a:xfrm>
              <a:off x="4208" y="1282"/>
              <a:ext cx="628" cy="298"/>
            </a:xfrm>
            <a:prstGeom prst="rect">
              <a:avLst/>
            </a:prstGeom>
            <a:solidFill>
              <a:srgbClr val="FFCC99"/>
            </a:solidFill>
            <a:ln w="9525">
              <a:noFill/>
              <a:miter lim="800000"/>
              <a:headEnd/>
              <a:tailEnd/>
            </a:ln>
          </p:spPr>
          <p:txBody>
            <a:bodyPr lIns="45720" rIns="45720">
              <a:spAutoFit/>
            </a:bodyPr>
            <a:lstStyle/>
            <a:p>
              <a:pPr>
                <a:spcBef>
                  <a:spcPct val="50000"/>
                </a:spcBef>
              </a:pPr>
              <a:r>
                <a:rPr lang="en-US" sz="2500" dirty="0">
                  <a:latin typeface="Arial"/>
                  <a:cs typeface="Arial"/>
                </a:rPr>
                <a:t>14.6%</a:t>
              </a:r>
            </a:p>
          </p:txBody>
        </p:sp>
        <p:sp>
          <p:nvSpPr>
            <p:cNvPr id="23" name="AutoShape 53"/>
            <p:cNvSpPr>
              <a:spLocks/>
            </p:cNvSpPr>
            <p:nvPr/>
          </p:nvSpPr>
          <p:spPr bwMode="auto">
            <a:xfrm>
              <a:off x="4028" y="1270"/>
              <a:ext cx="146" cy="331"/>
            </a:xfrm>
            <a:prstGeom prst="rightBrace">
              <a:avLst>
                <a:gd name="adj1" fmla="val 18893"/>
                <a:gd name="adj2" fmla="val 50000"/>
              </a:avLst>
            </a:prstGeom>
            <a:noFill/>
            <a:ln w="19050">
              <a:solidFill>
                <a:srgbClr val="660066"/>
              </a:solidFill>
              <a:round/>
              <a:headEnd/>
              <a:tailEnd/>
            </a:ln>
          </p:spPr>
          <p:txBody>
            <a:bodyPr wrap="none" anchor="ctr"/>
            <a:lstStyle/>
            <a:p>
              <a:endParaRPr lang="en-US">
                <a:latin typeface="Arial"/>
                <a:cs typeface="Arial"/>
              </a:endParaRPr>
            </a:p>
          </p:txBody>
        </p:sp>
      </p:grpSp>
      <p:grpSp>
        <p:nvGrpSpPr>
          <p:cNvPr id="24" name="Group 51"/>
          <p:cNvGrpSpPr>
            <a:grpSpLocks/>
          </p:cNvGrpSpPr>
          <p:nvPr/>
        </p:nvGrpSpPr>
        <p:grpSpPr bwMode="auto">
          <a:xfrm>
            <a:off x="7735890" y="3471328"/>
            <a:ext cx="1282700" cy="525463"/>
            <a:chOff x="4028" y="1270"/>
            <a:chExt cx="808" cy="331"/>
          </a:xfrm>
        </p:grpSpPr>
        <p:sp>
          <p:nvSpPr>
            <p:cNvPr id="25" name="Text Box 52"/>
            <p:cNvSpPr txBox="1">
              <a:spLocks noChangeArrowheads="1"/>
            </p:cNvSpPr>
            <p:nvPr/>
          </p:nvSpPr>
          <p:spPr bwMode="auto">
            <a:xfrm>
              <a:off x="4208" y="1282"/>
              <a:ext cx="628" cy="298"/>
            </a:xfrm>
            <a:prstGeom prst="rect">
              <a:avLst/>
            </a:prstGeom>
            <a:solidFill>
              <a:srgbClr val="FFCC99"/>
            </a:solidFill>
            <a:ln w="9525">
              <a:noFill/>
              <a:miter lim="800000"/>
              <a:headEnd/>
              <a:tailEnd/>
            </a:ln>
          </p:spPr>
          <p:txBody>
            <a:bodyPr lIns="45720" rIns="45720">
              <a:spAutoFit/>
            </a:bodyPr>
            <a:lstStyle/>
            <a:p>
              <a:pPr>
                <a:spcBef>
                  <a:spcPct val="50000"/>
                </a:spcBef>
              </a:pPr>
              <a:r>
                <a:rPr lang="en-US" sz="2500" dirty="0">
                  <a:latin typeface="Arial"/>
                  <a:cs typeface="Arial"/>
                </a:rPr>
                <a:t>12.2%</a:t>
              </a:r>
            </a:p>
          </p:txBody>
        </p:sp>
        <p:sp>
          <p:nvSpPr>
            <p:cNvPr id="26" name="AutoShape 53"/>
            <p:cNvSpPr>
              <a:spLocks/>
            </p:cNvSpPr>
            <p:nvPr/>
          </p:nvSpPr>
          <p:spPr bwMode="auto">
            <a:xfrm>
              <a:off x="4028" y="1270"/>
              <a:ext cx="146" cy="331"/>
            </a:xfrm>
            <a:prstGeom prst="rightBrace">
              <a:avLst>
                <a:gd name="adj1" fmla="val 18893"/>
                <a:gd name="adj2" fmla="val 50000"/>
              </a:avLst>
            </a:prstGeom>
            <a:noFill/>
            <a:ln w="19050">
              <a:solidFill>
                <a:srgbClr val="660066"/>
              </a:solidFill>
              <a:round/>
              <a:headEnd/>
              <a:tailEnd/>
            </a:ln>
          </p:spPr>
          <p:txBody>
            <a:bodyPr wrap="none" anchor="ctr"/>
            <a:lstStyle/>
            <a:p>
              <a:endParaRPr lang="en-US">
                <a:latin typeface="Arial"/>
                <a:cs typeface="Arial"/>
              </a:endParaRPr>
            </a:p>
          </p:txBody>
        </p:sp>
      </p:grpSp>
    </p:spTree>
    <p:extLst>
      <p:ext uri="{BB962C8B-B14F-4D97-AF65-F5344CB8AC3E}">
        <p14:creationId xmlns:p14="http://schemas.microsoft.com/office/powerpoint/2010/main" val="32085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2		</a:t>
            </a:r>
            <a:r>
              <a:rPr lang="en-US" dirty="0">
                <a:solidFill>
                  <a:srgbClr val="AE1221"/>
                </a:solidFill>
              </a:rPr>
              <a:t>Computing GDP</a:t>
            </a:r>
            <a:endParaRPr lang="en-US" dirty="0"/>
          </a:p>
        </p:txBody>
      </p:sp>
      <p:sp>
        <p:nvSpPr>
          <p:cNvPr id="3" name="Content Placeholder 2"/>
          <p:cNvSpPr>
            <a:spLocks noGrp="1"/>
          </p:cNvSpPr>
          <p:nvPr>
            <p:ph idx="1"/>
          </p:nvPr>
        </p:nvSpPr>
        <p:spPr>
          <a:xfrm>
            <a:off x="304800" y="2895600"/>
            <a:ext cx="8686800" cy="3552825"/>
          </a:xfrm>
        </p:spPr>
        <p:txBody>
          <a:bodyPr>
            <a:noAutofit/>
          </a:bodyPr>
          <a:lstStyle/>
          <a:p>
            <a:pPr marL="0" indent="0">
              <a:buNone/>
            </a:pPr>
            <a:r>
              <a:rPr lang="en-US" dirty="0">
                <a:solidFill>
                  <a:schemeClr val="accent6">
                    <a:lumMod val="50000"/>
                  </a:schemeClr>
                </a:solidFill>
              </a:rPr>
              <a:t>Use the above data to solve these problems:</a:t>
            </a:r>
          </a:p>
          <a:p>
            <a:pPr marL="514350" indent="-514350">
              <a:buClr>
                <a:srgbClr val="C00000"/>
              </a:buClr>
              <a:buFont typeface="+mj-lt"/>
              <a:buAutoNum type="alphaUcPeriod"/>
            </a:pPr>
            <a:r>
              <a:rPr lang="en-US" dirty="0">
                <a:solidFill>
                  <a:schemeClr val="tx1"/>
                </a:solidFill>
              </a:rPr>
              <a:t>Compute nominal GDP in 2014.</a:t>
            </a:r>
          </a:p>
          <a:p>
            <a:pPr marL="514350" indent="-514350">
              <a:buClr>
                <a:srgbClr val="C00000"/>
              </a:buClr>
              <a:buFont typeface="+mj-lt"/>
              <a:buAutoNum type="alphaUcPeriod"/>
            </a:pPr>
            <a:r>
              <a:rPr lang="en-US" dirty="0">
                <a:solidFill>
                  <a:schemeClr val="tx1"/>
                </a:solidFill>
              </a:rPr>
              <a:t>Compute real GDP in 2015. </a:t>
            </a:r>
          </a:p>
          <a:p>
            <a:pPr marL="514350" indent="-514350">
              <a:buClr>
                <a:srgbClr val="C00000"/>
              </a:buClr>
              <a:buFont typeface="+mj-lt"/>
              <a:buAutoNum type="alphaUcPeriod"/>
            </a:pPr>
            <a:r>
              <a:rPr lang="en-US" dirty="0">
                <a:solidFill>
                  <a:schemeClr val="tx1"/>
                </a:solidFill>
              </a:rPr>
              <a:t>Compute the GDP deflator in 2016.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48</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50"/>
          <p:cNvGraphicFramePr>
            <a:graphicFrameLocks noGrp="1"/>
          </p:cNvGraphicFramePr>
          <p:nvPr>
            <p:extLst>
              <p:ext uri="{D42A27DB-BD31-4B8C-83A1-F6EECF244321}">
                <p14:modId xmlns:p14="http://schemas.microsoft.com/office/powerpoint/2010/main" val="2665277603"/>
              </p:ext>
            </p:extLst>
          </p:nvPr>
        </p:nvGraphicFramePr>
        <p:xfrm>
          <a:off x="304800" y="762000"/>
          <a:ext cx="8611806" cy="1950720"/>
        </p:xfrm>
        <a:graphic>
          <a:graphicData uri="http://schemas.openxmlformats.org/drawingml/2006/table">
            <a:tbl>
              <a:tblPr/>
              <a:tblGrid>
                <a:gridCol w="1363662">
                  <a:extLst>
                    <a:ext uri="{9D8B030D-6E8A-4147-A177-3AD203B41FA5}">
                      <a16:colId xmlns:a16="http://schemas.microsoft.com/office/drawing/2014/main" val="20000"/>
                    </a:ext>
                  </a:extLst>
                </a:gridCol>
                <a:gridCol w="1304925">
                  <a:extLst>
                    <a:ext uri="{9D8B030D-6E8A-4147-A177-3AD203B41FA5}">
                      <a16:colId xmlns:a16="http://schemas.microsoft.com/office/drawing/2014/main" val="20001"/>
                    </a:ext>
                  </a:extLst>
                </a:gridCol>
                <a:gridCol w="1445831">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135063">
                  <a:extLst>
                    <a:ext uri="{9D8B030D-6E8A-4147-A177-3AD203B41FA5}">
                      <a16:colId xmlns:a16="http://schemas.microsoft.com/office/drawing/2014/main" val="20004"/>
                    </a:ext>
                  </a:extLst>
                </a:gridCol>
                <a:gridCol w="1184275">
                  <a:extLst>
                    <a:ext uri="{9D8B030D-6E8A-4147-A177-3AD203B41FA5}">
                      <a16:colId xmlns:a16="http://schemas.microsoft.com/office/drawing/2014/main" val="20005"/>
                    </a:ext>
                  </a:extLst>
                </a:gridCol>
                <a:gridCol w="1130300">
                  <a:extLst>
                    <a:ext uri="{9D8B030D-6E8A-4147-A177-3AD203B41FA5}">
                      <a16:colId xmlns:a16="http://schemas.microsoft.com/office/drawing/2014/main" val="20006"/>
                    </a:ext>
                  </a:extLst>
                </a:gridCol>
              </a:tblGrid>
              <a:tr h="260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Times New Roman" pitchFamily="18" charset="0"/>
                        </a:rPr>
                        <a:t>2014 (base year)</a:t>
                      </a:r>
                      <a:endParaRPr kumimoji="0" lang="en-US" sz="2600" b="0" i="0" u="none" strike="noStrike" cap="none" normalizeH="0" baseline="0" dirty="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Times New Roman" pitchFamily="18" charset="0"/>
                        </a:rPr>
                        <a:t>2015</a:t>
                      </a:r>
                      <a:endParaRPr kumimoji="0" lang="en-US" sz="2600" b="0" i="0" u="none" strike="noStrike" cap="none" normalizeH="0" baseline="0" dirty="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Times New Roman" pitchFamily="18" charset="0"/>
                        </a:rPr>
                        <a:t>2016</a:t>
                      </a:r>
                      <a:endParaRPr kumimoji="0" lang="en-US" sz="2600" b="0" i="0" u="none" strike="noStrike" cap="none" normalizeH="0" baseline="0" dirty="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extLst>
                  <a:ext uri="{0D108BD9-81ED-4DB2-BD59-A6C34878D82A}">
                    <a16:rowId xmlns:a16="http://schemas.microsoft.com/office/drawing/2014/main" val="10000"/>
                  </a:ext>
                </a:extLst>
              </a:tr>
              <a:tr h="260350">
                <a:tc>
                  <a:txBody>
                    <a:body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P</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Q</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P</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Q</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P</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1" u="none" strike="noStrike" cap="none" normalizeH="0" baseline="0">
                          <a:ln>
                            <a:noFill/>
                          </a:ln>
                          <a:solidFill>
                            <a:schemeClr val="tx1"/>
                          </a:solidFill>
                          <a:effectLst/>
                          <a:latin typeface="Arial" charset="0"/>
                          <a:cs typeface="Times New Roman" pitchFamily="18" charset="0"/>
                        </a:rPr>
                        <a:t>Q</a:t>
                      </a:r>
                      <a:endParaRPr kumimoji="0" lang="en-US" sz="2600" b="0" i="1"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Good A</a:t>
                      </a:r>
                      <a:endParaRPr kumimoji="0" lang="en-US" sz="26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$30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900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$31</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Times New Roman" pitchFamily="18" charset="0"/>
                        </a:rPr>
                        <a:t>1000</a:t>
                      </a:r>
                      <a:endParaRPr kumimoji="0" lang="en-US" sz="2600" b="0" i="0" u="none" strike="noStrike" cap="none" normalizeH="0" baseline="0" dirty="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$36</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1050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Good B</a:t>
                      </a:r>
                      <a:endParaRPr kumimoji="0" lang="en-US" sz="2600" b="0" i="0" u="none" strike="noStrike" cap="none" normalizeH="0" baseline="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$100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192</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$102</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200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a:ln>
                            <a:noFill/>
                          </a:ln>
                          <a:solidFill>
                            <a:schemeClr val="tx1"/>
                          </a:solidFill>
                          <a:effectLst/>
                          <a:latin typeface="Arial" charset="0"/>
                          <a:cs typeface="Times New Roman" pitchFamily="18" charset="0"/>
                        </a:rPr>
                        <a:t>$100</a:t>
                      </a:r>
                      <a:endParaRPr kumimoji="0" lang="en-US" sz="2600" b="0" i="0" u="none" strike="noStrike" cap="none" normalizeH="0" baseline="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cs typeface="Times New Roman" pitchFamily="18" charset="0"/>
                        </a:rPr>
                        <a:t>205</a:t>
                      </a:r>
                      <a:endParaRPr kumimoji="0" lang="en-US" sz="2600" b="0" i="0" u="none" strike="noStrike" cap="none" normalizeH="0" baseline="0" dirty="0">
                        <a:ln>
                          <a:noFill/>
                        </a:ln>
                        <a:solidFill>
                          <a:schemeClr val="tx1"/>
                        </a:solidFill>
                        <a:effectLst/>
                        <a:latin typeface="Arial" charset="0"/>
                      </a:endParaRPr>
                    </a:p>
                  </a:txBody>
                  <a:tcPr marL="45720" marR="1828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700755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Is GDP a good measure of Economic Well-Being?</a:t>
            </a:r>
          </a:p>
        </p:txBody>
      </p:sp>
      <p:sp>
        <p:nvSpPr>
          <p:cNvPr id="3" name="Content Placeholder 2"/>
          <p:cNvSpPr>
            <a:spLocks noGrp="1"/>
          </p:cNvSpPr>
          <p:nvPr>
            <p:ph idx="1"/>
          </p:nvPr>
        </p:nvSpPr>
        <p:spPr>
          <a:xfrm>
            <a:off x="277813" y="1025525"/>
            <a:ext cx="8861425" cy="5422900"/>
          </a:xfrm>
        </p:spPr>
        <p:txBody>
          <a:bodyPr/>
          <a:lstStyle/>
          <a:p>
            <a:r>
              <a:rPr lang="en-US" altLang="zh-CN" dirty="0"/>
              <a:t>Real GDP</a:t>
            </a:r>
            <a:r>
              <a:rPr lang="en-US" dirty="0"/>
              <a:t> </a:t>
            </a:r>
            <a:r>
              <a:rPr lang="en-US" dirty="0">
                <a:solidFill>
                  <a:schemeClr val="tx1"/>
                </a:solidFill>
              </a:rPr>
              <a:t>reflects </a:t>
            </a:r>
            <a:r>
              <a:rPr lang="en-US" dirty="0">
                <a:solidFill>
                  <a:schemeClr val="tx1"/>
                </a:solidFill>
                <a:highlight>
                  <a:srgbClr val="FFCCFF"/>
                </a:highlight>
              </a:rPr>
              <a:t>well-being</a:t>
            </a:r>
            <a:r>
              <a:rPr lang="en-US" dirty="0">
                <a:solidFill>
                  <a:schemeClr val="tx1"/>
                </a:solidFill>
              </a:rPr>
              <a:t> better than nominal GDP </a:t>
            </a:r>
            <a:r>
              <a:rPr lang="zh-CN" altLang="en-US" dirty="0">
                <a:solidFill>
                  <a:schemeClr val="tx1"/>
                </a:solidFill>
              </a:rPr>
              <a:t>（</a:t>
            </a:r>
            <a:r>
              <a:rPr lang="zh-CN" altLang="en-US" sz="2000" dirty="0">
                <a:solidFill>
                  <a:schemeClr val="tx1"/>
                </a:solidFill>
              </a:rPr>
              <a:t>剔除价格的泡沫）</a:t>
            </a:r>
            <a:endParaRPr lang="en-US" sz="2000" dirty="0">
              <a:solidFill>
                <a:schemeClr val="tx1"/>
              </a:solidFill>
            </a:endParaRPr>
          </a:p>
          <a:p>
            <a:r>
              <a:rPr lang="en-US" altLang="zh-CN" dirty="0"/>
              <a:t>Real GDP per capita </a:t>
            </a:r>
          </a:p>
          <a:p>
            <a:pPr lvl="1"/>
            <a:r>
              <a:rPr lang="en-US" altLang="zh-CN" dirty="0"/>
              <a:t>Main indicator of </a:t>
            </a:r>
            <a:r>
              <a:rPr lang="en-US" altLang="zh-CN" dirty="0">
                <a:highlight>
                  <a:srgbClr val="FFCCFF"/>
                </a:highlight>
              </a:rPr>
              <a:t>the average person’s standard of living</a:t>
            </a:r>
            <a:endParaRPr lang="en-US" dirty="0">
              <a:highlight>
                <a:srgbClr val="FFCCFF"/>
              </a:highlight>
            </a:endParaRPr>
          </a:p>
          <a:p>
            <a:r>
              <a:rPr lang="en-US" dirty="0"/>
              <a:t>But GDP is not a perfect measure of </a:t>
            </a:r>
            <a:br>
              <a:rPr lang="en-US" dirty="0"/>
            </a:br>
            <a:r>
              <a:rPr lang="en-US" dirty="0"/>
              <a:t>well-being.  </a:t>
            </a:r>
          </a:p>
          <a:p>
            <a:pPr lvl="1"/>
            <a:r>
              <a:rPr lang="en-US" dirty="0"/>
              <a:t>Robert Kennedy issued a very eloquent </a:t>
            </a:r>
            <a:br>
              <a:rPr lang="en-US" dirty="0"/>
            </a:br>
            <a:r>
              <a:rPr lang="en-US" dirty="0"/>
              <a:t>yet harsh criticism of GDP: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95500710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D744446-71FE-4DF5-BE75-FDD6A9CD4724}"/>
              </a:ext>
            </a:extLst>
          </p:cNvPr>
          <p:cNvSpPr>
            <a:spLocks noGrp="1"/>
          </p:cNvSpPr>
          <p:nvPr>
            <p:ph type="title"/>
          </p:nvPr>
        </p:nvSpPr>
        <p:spPr>
          <a:xfrm>
            <a:off x="670034" y="135066"/>
            <a:ext cx="7803931" cy="860961"/>
          </a:xfrm>
        </p:spPr>
        <p:txBody>
          <a:bodyPr/>
          <a:lstStyle/>
          <a:p>
            <a:r>
              <a:rPr lang="en-US" altLang="zh-CN" dirty="0"/>
              <a:t>1934</a:t>
            </a:r>
            <a:r>
              <a:rPr lang="zh-CN" altLang="en-US" dirty="0"/>
              <a:t>年南开指数</a:t>
            </a:r>
          </a:p>
        </p:txBody>
      </p:sp>
      <p:pic>
        <p:nvPicPr>
          <p:cNvPr id="10" name="内容占位符 9">
            <a:extLst>
              <a:ext uri="{FF2B5EF4-FFF2-40B4-BE49-F238E27FC236}">
                <a16:creationId xmlns:a16="http://schemas.microsoft.com/office/drawing/2014/main" id="{77E7E44F-114F-42CE-94FE-153D90EC36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523" y="1025525"/>
            <a:ext cx="3730955" cy="5422900"/>
          </a:xfrm>
        </p:spPr>
      </p:pic>
      <p:sp>
        <p:nvSpPr>
          <p:cNvPr id="4" name="灯片编号占位符 3">
            <a:extLst>
              <a:ext uri="{FF2B5EF4-FFF2-40B4-BE49-F238E27FC236}">
                <a16:creationId xmlns:a16="http://schemas.microsoft.com/office/drawing/2014/main" id="{D8902FE3-942A-4CBB-A2FD-3FC5CC34DD46}"/>
              </a:ext>
            </a:extLst>
          </p:cNvPr>
          <p:cNvSpPr>
            <a:spLocks noGrp="1"/>
          </p:cNvSpPr>
          <p:nvPr>
            <p:ph type="sldNum" sz="quarter" idx="10"/>
          </p:nvPr>
        </p:nvSpPr>
        <p:spPr/>
        <p:txBody>
          <a:bodyPr/>
          <a:lstStyle/>
          <a:p>
            <a:pPr>
              <a:defRPr/>
            </a:pPr>
            <a:fld id="{073C29DC-2178-4274-9150-45F8EBD31C2D}" type="slidenum">
              <a:rPr lang="en-US" smtClean="0"/>
              <a:pPr>
                <a:defRPr/>
              </a:pPr>
              <a:t>5</a:t>
            </a:fld>
            <a:endParaRPr lang="en-US"/>
          </a:p>
        </p:txBody>
      </p:sp>
      <p:sp>
        <p:nvSpPr>
          <p:cNvPr id="5" name="页脚占位符 4">
            <a:extLst>
              <a:ext uri="{FF2B5EF4-FFF2-40B4-BE49-F238E27FC236}">
                <a16:creationId xmlns:a16="http://schemas.microsoft.com/office/drawing/2014/main" id="{FF95D97E-5427-4B28-89F4-03C783ABC563}"/>
              </a:ext>
            </a:extLst>
          </p:cNvPr>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5503075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i="1" dirty="0">
                <a:latin typeface="Times New Roman" pitchFamily="18" charset="0"/>
                <a:cs typeface="Arial" charset="0"/>
              </a:rPr>
              <a:t>Senator Robert Kennedy, 1968</a:t>
            </a:r>
            <a:br>
              <a:rPr lang="en-US" sz="3600" b="1" i="1" dirty="0">
                <a:latin typeface="Times New Roman" pitchFamily="18" charset="0"/>
                <a:cs typeface="Arial" charset="0"/>
              </a:rPr>
            </a:br>
            <a:r>
              <a:rPr lang="en-US" sz="3600" dirty="0"/>
              <a:t>Gross Domestic Product…</a:t>
            </a:r>
          </a:p>
        </p:txBody>
      </p:sp>
      <p:sp>
        <p:nvSpPr>
          <p:cNvPr id="3" name="Content Placeholder 2"/>
          <p:cNvSpPr>
            <a:spLocks noGrp="1"/>
          </p:cNvSpPr>
          <p:nvPr>
            <p:ph idx="1"/>
          </p:nvPr>
        </p:nvSpPr>
        <p:spPr/>
        <p:txBody>
          <a:bodyPr/>
          <a:lstStyle/>
          <a:p>
            <a:pPr marL="57150" indent="0">
              <a:buNone/>
            </a:pPr>
            <a:r>
              <a:rPr lang="en-US" sz="2800" dirty="0">
                <a:solidFill>
                  <a:schemeClr val="tx1"/>
                </a:solidFill>
              </a:rPr>
              <a:t>“… does not allow for </a:t>
            </a:r>
            <a:r>
              <a:rPr lang="en-US" sz="2800" dirty="0">
                <a:solidFill>
                  <a:schemeClr val="tx1"/>
                </a:solidFill>
                <a:highlight>
                  <a:srgbClr val="FFCCFF"/>
                </a:highlight>
              </a:rPr>
              <a:t>the health </a:t>
            </a:r>
            <a:r>
              <a:rPr lang="en-US" sz="2800" dirty="0">
                <a:solidFill>
                  <a:schemeClr val="tx1"/>
                </a:solidFill>
              </a:rPr>
              <a:t>of our children, the quality of </a:t>
            </a:r>
            <a:r>
              <a:rPr lang="en-US" sz="2800" dirty="0">
                <a:solidFill>
                  <a:schemeClr val="tx1"/>
                </a:solidFill>
                <a:highlight>
                  <a:srgbClr val="FFCCFF"/>
                </a:highlight>
              </a:rPr>
              <a:t>their education</a:t>
            </a:r>
            <a:r>
              <a:rPr lang="en-US" sz="2800" dirty="0">
                <a:solidFill>
                  <a:schemeClr val="tx1"/>
                </a:solidFill>
              </a:rPr>
              <a:t>, or </a:t>
            </a:r>
            <a:r>
              <a:rPr lang="en-US" sz="2800" dirty="0">
                <a:solidFill>
                  <a:schemeClr val="tx1"/>
                </a:solidFill>
                <a:highlight>
                  <a:srgbClr val="FFCCFF"/>
                </a:highlight>
              </a:rPr>
              <a:t>the joy of their play</a:t>
            </a:r>
            <a:r>
              <a:rPr lang="en-US" sz="2800" dirty="0">
                <a:solidFill>
                  <a:schemeClr val="tx1"/>
                </a:solidFill>
              </a:rPr>
              <a:t>. </a:t>
            </a:r>
          </a:p>
          <a:p>
            <a:pPr marL="57150" indent="0">
              <a:buNone/>
            </a:pPr>
            <a:r>
              <a:rPr lang="en-US" sz="2800" dirty="0">
                <a:solidFill>
                  <a:schemeClr val="tx1"/>
                </a:solidFill>
              </a:rPr>
              <a:t>It does not include the beauty of our poetry or the strength of our marriages, the intelligence of our public debate or the integrity of our public officials. </a:t>
            </a:r>
          </a:p>
          <a:p>
            <a:pPr marL="57150" indent="0">
              <a:buNone/>
            </a:pPr>
            <a:r>
              <a:rPr lang="en-US" sz="2800" dirty="0">
                <a:solidFill>
                  <a:schemeClr val="tx1"/>
                </a:solidFill>
              </a:rPr>
              <a:t>It measures neither our courage, nor our wisdom, nor our devotion to our country. </a:t>
            </a:r>
          </a:p>
          <a:p>
            <a:pPr marL="57150" indent="0">
              <a:buNone/>
            </a:pPr>
            <a:r>
              <a:rPr lang="en-US" sz="2800" dirty="0">
                <a:solidFill>
                  <a:schemeClr val="tx1"/>
                </a:solidFill>
              </a:rPr>
              <a:t>It measures everything, in short, </a:t>
            </a:r>
            <a:r>
              <a:rPr lang="en-US" sz="2800" dirty="0">
                <a:solidFill>
                  <a:srgbClr val="FF0000"/>
                </a:solidFill>
              </a:rPr>
              <a:t>except that which makes life worthwhile</a:t>
            </a:r>
            <a:r>
              <a:rPr lang="en-US" sz="2800" dirty="0">
                <a:solidFill>
                  <a:schemeClr val="tx1"/>
                </a:solidFill>
              </a:rPr>
              <a:t>, and it can tell us everything about America except why we are proud that we are Americans.”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50</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61230412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Mankiw’s Correction</a:t>
            </a:r>
            <a:endParaRPr kumimoji="1" lang="zh-CN" altLang="en-US" dirty="0"/>
          </a:p>
        </p:txBody>
      </p:sp>
      <p:sp>
        <p:nvSpPr>
          <p:cNvPr id="8" name="内容占位符 7"/>
          <p:cNvSpPr>
            <a:spLocks noGrp="1"/>
          </p:cNvSpPr>
          <p:nvPr>
            <p:ph idx="1"/>
          </p:nvPr>
        </p:nvSpPr>
        <p:spPr/>
        <p:txBody>
          <a:bodyPr/>
          <a:lstStyle/>
          <a:p>
            <a:r>
              <a:rPr kumimoji="1" lang="en-US" altLang="zh-CN" dirty="0"/>
              <a:t>GDP does not directly measure those things that make life worthwhile, but </a:t>
            </a:r>
            <a:r>
              <a:rPr kumimoji="1" lang="en-US" altLang="zh-CN" dirty="0">
                <a:solidFill>
                  <a:srgbClr val="C00000"/>
                </a:solidFill>
              </a:rPr>
              <a:t>it does measure our ability to obtain the inputs into a worthwhile life:</a:t>
            </a:r>
          </a:p>
          <a:p>
            <a:r>
              <a:rPr kumimoji="1" lang="en-US" altLang="zh-CN" dirty="0"/>
              <a:t>Better healthcare</a:t>
            </a:r>
          </a:p>
          <a:p>
            <a:r>
              <a:rPr kumimoji="1" lang="en-US" altLang="zh-CN" dirty="0"/>
              <a:t>Better educational system</a:t>
            </a:r>
          </a:p>
          <a:p>
            <a:r>
              <a:rPr kumimoji="1" lang="en-US" altLang="zh-CN" dirty="0"/>
              <a:t>More citizens to read and enjoy the poetry</a:t>
            </a: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51</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33839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 Does Not Value:</a:t>
            </a:r>
          </a:p>
        </p:txBody>
      </p:sp>
      <p:sp>
        <p:nvSpPr>
          <p:cNvPr id="3" name="Content Placeholder 2"/>
          <p:cNvSpPr>
            <a:spLocks noGrp="1"/>
          </p:cNvSpPr>
          <p:nvPr>
            <p:ph idx="1"/>
          </p:nvPr>
        </p:nvSpPr>
        <p:spPr/>
        <p:txBody>
          <a:bodyPr/>
          <a:lstStyle/>
          <a:p>
            <a:pPr lvl="1"/>
            <a:r>
              <a:rPr lang="en-US" dirty="0"/>
              <a:t>The quality of the environment</a:t>
            </a:r>
          </a:p>
          <a:p>
            <a:pPr lvl="1"/>
            <a:r>
              <a:rPr lang="en-US" dirty="0"/>
              <a:t>Leisure time</a:t>
            </a:r>
          </a:p>
          <a:p>
            <a:pPr lvl="1"/>
            <a:r>
              <a:rPr lang="en-US" dirty="0"/>
              <a:t>Non-market activity, such as the child care </a:t>
            </a:r>
            <a:br>
              <a:rPr lang="en-US" dirty="0"/>
            </a:br>
            <a:r>
              <a:rPr lang="en-US" dirty="0"/>
              <a:t>a parent provides at home</a:t>
            </a:r>
          </a:p>
          <a:p>
            <a:pPr lvl="1"/>
            <a:r>
              <a:rPr lang="en-US" dirty="0"/>
              <a:t>An equitable distribution of income</a:t>
            </a:r>
          </a:p>
          <a:p>
            <a:r>
              <a:rPr lang="en-US" dirty="0"/>
              <a:t>It is important to keep in mind what GDP includes and what it leaves out.</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52</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93648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Then Why Do We Care About GDP?</a:t>
            </a:r>
          </a:p>
        </p:txBody>
      </p:sp>
      <p:sp>
        <p:nvSpPr>
          <p:cNvPr id="3" name="Content Placeholder 2"/>
          <p:cNvSpPr>
            <a:spLocks noGrp="1"/>
          </p:cNvSpPr>
          <p:nvPr>
            <p:ph idx="1"/>
          </p:nvPr>
        </p:nvSpPr>
        <p:spPr/>
        <p:txBody>
          <a:bodyPr/>
          <a:lstStyle/>
          <a:p>
            <a:r>
              <a:rPr lang="en-US" dirty="0"/>
              <a:t>Having a large GDP enables a country to afford </a:t>
            </a:r>
          </a:p>
          <a:p>
            <a:pPr lvl="1"/>
            <a:r>
              <a:rPr lang="en-US" dirty="0"/>
              <a:t>Better schools, a cleaner environment, </a:t>
            </a:r>
            <a:br>
              <a:rPr lang="en-US" dirty="0"/>
            </a:br>
            <a:r>
              <a:rPr lang="en-US" dirty="0"/>
              <a:t>health care, etc.  </a:t>
            </a:r>
          </a:p>
          <a:p>
            <a:r>
              <a:rPr lang="en-US" dirty="0"/>
              <a:t>Many indicators of the quality of life are positively correlated with GDP.  For example…</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9344535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GDP and Life Expectancy in 12 countries</a:t>
            </a:r>
            <a:endParaRPr lang="en-US"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54</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66738"/>
            <a:ext cx="83820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687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GDP and Average Schooling in 12 countries</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55</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552450"/>
            <a:ext cx="8429625" cy="575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770938" cy="990600"/>
          </a:xfrm>
        </p:spPr>
        <p:txBody>
          <a:bodyPr/>
          <a:lstStyle/>
          <a:p>
            <a:r>
              <a:rPr lang="en-US" sz="2800" dirty="0"/>
              <a:t>GDP and Overall Life Satisfaction (0 to 10 scale) in 12 countries</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56</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9" y="880734"/>
            <a:ext cx="7948612" cy="5424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28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Gross Domestic Product (GDP) measures a country’s total income and expenditure.</a:t>
            </a:r>
          </a:p>
          <a:p>
            <a:pPr>
              <a:buSzPct val="120000"/>
              <a:buFont typeface="Arial" pitchFamily="34" charset="0"/>
              <a:buChar char="•"/>
            </a:pPr>
            <a:r>
              <a:rPr lang="en-US" sz="3000" dirty="0"/>
              <a:t>The four spending components of GDP include: Consumption, Investment, Government Purchases, and Net Exports.</a:t>
            </a:r>
          </a:p>
          <a:p>
            <a:pPr>
              <a:buSzPct val="120000"/>
              <a:buFont typeface="Arial" pitchFamily="34" charset="0"/>
              <a:buChar char="•"/>
            </a:pPr>
            <a:r>
              <a:rPr lang="en-US" sz="3000" dirty="0"/>
              <a:t>Nominal GDP is measured using current prices.  Real GDP is measured using the prices of a constant base year and is corrected for inflation.  </a:t>
            </a:r>
          </a:p>
          <a:p>
            <a:pPr>
              <a:buSzPct val="120000"/>
              <a:buFont typeface="Arial" pitchFamily="34" charset="0"/>
              <a:buChar char="•"/>
            </a:pPr>
            <a:r>
              <a:rPr lang="en-US" sz="3000" dirty="0"/>
              <a:t>GDP is the main indicator of a country’s economic well-being, even though it is not perfect.</a:t>
            </a:r>
          </a:p>
          <a:p>
            <a:pPr lvl="1">
              <a:buSzPct val="120000"/>
              <a:buFont typeface="Arial" pitchFamily="34" charset="0"/>
              <a:buChar char="•"/>
            </a:pPr>
            <a:endParaRPr lang="en-US" sz="30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57</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70326594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Exercises</a:t>
            </a:r>
            <a:endParaRPr kumimoji="1" lang="zh-CN" altLang="en-US" dirty="0"/>
          </a:p>
        </p:txBody>
      </p:sp>
      <p:sp>
        <p:nvSpPr>
          <p:cNvPr id="8" name="内容占位符 7"/>
          <p:cNvSpPr>
            <a:spLocks noGrp="1"/>
          </p:cNvSpPr>
          <p:nvPr>
            <p:ph idx="1"/>
          </p:nvPr>
        </p:nvSpPr>
        <p:spPr/>
        <p:txBody>
          <a:bodyPr/>
          <a:lstStyle/>
          <a:p>
            <a:r>
              <a:rPr kumimoji="1" lang="en-GB" altLang="zh-CN" dirty="0"/>
              <a:t>Page27 </a:t>
            </a:r>
          </a:p>
          <a:p>
            <a:r>
              <a:rPr kumimoji="1" lang="zh-CN" altLang="en-US" dirty="0"/>
              <a:t>问题与应用</a:t>
            </a:r>
            <a:endParaRPr kumimoji="1" lang="en-US" altLang="zh-CN" dirty="0"/>
          </a:p>
          <a:p>
            <a:r>
              <a:rPr kumimoji="1" lang="en-US" altLang="zh-CN" dirty="0"/>
              <a:t>1</a:t>
            </a:r>
          </a:p>
          <a:p>
            <a:r>
              <a:rPr kumimoji="1" lang="en-GB" altLang="zh-CN" dirty="0"/>
              <a:t>5</a:t>
            </a:r>
          </a:p>
          <a:p>
            <a:r>
              <a:rPr kumimoji="1" lang="en-GB" altLang="zh-CN" dirty="0"/>
              <a:t>7</a:t>
            </a:r>
            <a:r>
              <a:rPr kumimoji="1" lang="zh-CN" altLang="en-US" dirty="0"/>
              <a:t>（改为以</a:t>
            </a:r>
            <a:r>
              <a:rPr kumimoji="1" lang="en-US" altLang="zh-CN" dirty="0">
                <a:solidFill>
                  <a:srgbClr val="FF0000"/>
                </a:solidFill>
              </a:rPr>
              <a:t>2009</a:t>
            </a:r>
            <a:r>
              <a:rPr kumimoji="1" lang="zh-CN" altLang="en-US" dirty="0">
                <a:solidFill>
                  <a:srgbClr val="FF0000"/>
                </a:solidFill>
              </a:rPr>
              <a:t>年</a:t>
            </a:r>
            <a:r>
              <a:rPr kumimoji="1" lang="zh-CN" altLang="en-US" dirty="0"/>
              <a:t>为基年）</a:t>
            </a:r>
            <a:endParaRPr kumimoji="1" lang="en-GB" altLang="zh-CN" dirty="0"/>
          </a:p>
          <a:p>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58</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9220467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a:t>Why do we care about </a:t>
            </a:r>
            <a:r>
              <a:rPr kumimoji="1" lang="en-GB" altLang="zh-CN" dirty="0"/>
              <a:t>GDP?</a:t>
            </a:r>
            <a:endParaRPr kumimoji="1" lang="zh-CN" altLang="en-US" dirty="0"/>
          </a:p>
        </p:txBody>
      </p:sp>
      <p:sp>
        <p:nvSpPr>
          <p:cNvPr id="8" name="内容占位符 7"/>
          <p:cNvSpPr>
            <a:spLocks noGrp="1"/>
          </p:cNvSpPr>
          <p:nvPr>
            <p:ph idx="1"/>
          </p:nvPr>
        </p:nvSpPr>
        <p:spPr/>
        <p:txBody>
          <a:bodyPr/>
          <a:lstStyle/>
          <a:p>
            <a:r>
              <a:rPr lang="en-US" altLang="zh-CN" dirty="0"/>
              <a:t>Gross Domestic Product (GDP) </a:t>
            </a:r>
          </a:p>
          <a:p>
            <a:pPr>
              <a:buFont typeface="Wingdings" charset="2"/>
              <a:buChar char="Ø"/>
            </a:pPr>
            <a:r>
              <a:rPr kumimoji="1" lang="en-GB" altLang="zh-CN" dirty="0"/>
              <a:t>the </a:t>
            </a:r>
            <a:r>
              <a:rPr kumimoji="1" lang="en-GB" altLang="zh-CN" dirty="0">
                <a:solidFill>
                  <a:srgbClr val="FF0000"/>
                </a:solidFill>
              </a:rPr>
              <a:t>performance</a:t>
            </a:r>
            <a:r>
              <a:rPr kumimoji="1" lang="en-GB" altLang="zh-CN" dirty="0"/>
              <a:t> of the economy</a:t>
            </a:r>
          </a:p>
          <a:p>
            <a:pPr>
              <a:buFont typeface="Wingdings" charset="2"/>
              <a:buChar char="Ø"/>
            </a:pPr>
            <a:r>
              <a:rPr kumimoji="1" lang="en-GB" altLang="zh-CN" dirty="0"/>
              <a:t>Measure the </a:t>
            </a:r>
            <a:r>
              <a:rPr kumimoji="1" lang="en-GB" altLang="zh-CN" dirty="0">
                <a:solidFill>
                  <a:srgbClr val="FF0000"/>
                </a:solidFill>
              </a:rPr>
              <a:t>economic well-being</a:t>
            </a:r>
            <a:r>
              <a:rPr kumimoji="1" lang="en-GB" altLang="zh-CN" dirty="0"/>
              <a:t> of a society</a:t>
            </a:r>
          </a:p>
          <a:p>
            <a:pPr>
              <a:buFont typeface="Wingdings" charset="2"/>
              <a:buChar char="Ø"/>
            </a:pPr>
            <a:r>
              <a:rPr kumimoji="1" lang="en-GB" altLang="zh-CN" dirty="0"/>
              <a:t>Look at </a:t>
            </a:r>
            <a:r>
              <a:rPr kumimoji="1" lang="en-GB" altLang="zh-CN" dirty="0">
                <a:solidFill>
                  <a:srgbClr val="FF0000"/>
                </a:solidFill>
              </a:rPr>
              <a:t>the total income </a:t>
            </a:r>
            <a:r>
              <a:rPr kumimoji="1" lang="en-GB" altLang="zh-CN" dirty="0"/>
              <a:t>that everyone in the economy is earning</a:t>
            </a:r>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6</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6853160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Income and Expenditure</a:t>
            </a:r>
          </a:p>
        </p:txBody>
      </p:sp>
      <p:sp>
        <p:nvSpPr>
          <p:cNvPr id="3" name="Content Placeholder 2"/>
          <p:cNvSpPr>
            <a:spLocks noGrp="1"/>
          </p:cNvSpPr>
          <p:nvPr>
            <p:ph idx="1"/>
          </p:nvPr>
        </p:nvSpPr>
        <p:spPr>
          <a:xfrm>
            <a:off x="277813" y="1025525"/>
            <a:ext cx="8713787" cy="5422900"/>
          </a:xfrm>
        </p:spPr>
        <p:txBody>
          <a:bodyPr/>
          <a:lstStyle/>
          <a:p>
            <a:pPr marL="342900" lvl="1" indent="-342900" eaLnBrk="1" hangingPunct="1">
              <a:buChar char="•"/>
            </a:pPr>
            <a:r>
              <a:rPr lang="en-US" sz="3400" dirty="0">
                <a:solidFill>
                  <a:srgbClr val="C00000"/>
                </a:solidFill>
                <a:ea typeface="+mn-ea"/>
                <a:cs typeface="+mn-cs"/>
              </a:rPr>
              <a:t>Measure both two at once:</a:t>
            </a:r>
          </a:p>
          <a:p>
            <a:pPr lvl="1" eaLnBrk="1" hangingPunct="1"/>
            <a:r>
              <a:rPr lang="en-US" dirty="0"/>
              <a:t>Measures total </a:t>
            </a:r>
            <a:r>
              <a:rPr lang="en-US" dirty="0">
                <a:highlight>
                  <a:srgbClr val="FFCCFF"/>
                </a:highlight>
              </a:rPr>
              <a:t>income</a:t>
            </a:r>
            <a:r>
              <a:rPr lang="en-US" dirty="0"/>
              <a:t> of everyone in the economy.  </a:t>
            </a:r>
          </a:p>
          <a:p>
            <a:pPr lvl="1" eaLnBrk="1" hangingPunct="1"/>
            <a:r>
              <a:rPr lang="en-US" dirty="0"/>
              <a:t>Also measures total </a:t>
            </a:r>
            <a:r>
              <a:rPr lang="en-US" dirty="0">
                <a:highlight>
                  <a:srgbClr val="FFCCFF"/>
                </a:highlight>
              </a:rPr>
              <a:t>expenditure on the economy’s output of goods and services</a:t>
            </a:r>
            <a:r>
              <a:rPr lang="en-US" dirty="0"/>
              <a:t>.</a:t>
            </a:r>
          </a:p>
          <a:p>
            <a:pPr eaLnBrk="1" hangingPunct="1"/>
            <a:r>
              <a:rPr lang="en-US" dirty="0">
                <a:solidFill>
                  <a:srgbClr val="C00000"/>
                </a:solidFill>
              </a:rPr>
              <a:t>Income equals expenditure (why)</a:t>
            </a:r>
          </a:p>
          <a:p>
            <a:pPr lvl="1" eaLnBrk="1" hangingPunct="1"/>
            <a:r>
              <a:rPr lang="en-US" dirty="0"/>
              <a:t>For the economy as a whole</a:t>
            </a:r>
          </a:p>
          <a:p>
            <a:pPr lvl="1" eaLnBrk="1" hangingPunct="1"/>
            <a:r>
              <a:rPr lang="en-US" dirty="0"/>
              <a:t>Because every dollar a buyer spends </a:t>
            </a:r>
            <a:br>
              <a:rPr lang="en-US" dirty="0"/>
            </a:br>
            <a:r>
              <a:rPr lang="en-US" dirty="0"/>
              <a:t>is a dollar of income for the seller.</a:t>
            </a:r>
          </a:p>
          <a:p>
            <a:pPr eaLnBrk="1" hangingPunct="1"/>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65356655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a:t>A case of </a:t>
            </a:r>
            <a:r>
              <a:rPr kumimoji="1" lang="zh-CN" altLang="en-US" dirty="0"/>
              <a:t>“</a:t>
            </a:r>
            <a:r>
              <a:rPr kumimoji="1" lang="en-GB" altLang="zh-CN" dirty="0"/>
              <a:t>income=expenditure</a:t>
            </a:r>
            <a:r>
              <a:rPr kumimoji="1" lang="zh-CN" altLang="en-US" dirty="0"/>
              <a:t>”</a:t>
            </a:r>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8</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内容占位符 16"/>
          <p:cNvPicPr>
            <a:picLocks noGrp="1" noChangeAspect="1"/>
          </p:cNvPicPr>
          <p:nvPr>
            <p:ph idx="1"/>
          </p:nvPr>
        </p:nvPicPr>
        <p:blipFill>
          <a:blip r:embed="rId2"/>
          <a:stretch>
            <a:fillRect/>
          </a:stretch>
        </p:blipFill>
        <p:spPr>
          <a:xfrm>
            <a:off x="1676399" y="1141170"/>
            <a:ext cx="3832579" cy="2897429"/>
          </a:xfrm>
          <a:prstGeom prst="rect">
            <a:avLst/>
          </a:prstGeom>
        </p:spPr>
      </p:pic>
      <p:pic>
        <p:nvPicPr>
          <p:cNvPr id="10" name="内容占位符 6"/>
          <p:cNvPicPr>
            <a:picLocks noChangeAspect="1"/>
          </p:cNvPicPr>
          <p:nvPr/>
        </p:nvPicPr>
        <p:blipFill>
          <a:blip r:embed="rId3"/>
          <a:stretch>
            <a:fillRect/>
          </a:stretch>
        </p:blipFill>
        <p:spPr bwMode="auto">
          <a:xfrm>
            <a:off x="304800" y="3837543"/>
            <a:ext cx="2666999" cy="248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4"/>
          <a:stretch>
            <a:fillRect/>
          </a:stretch>
        </p:blipFill>
        <p:spPr>
          <a:xfrm>
            <a:off x="3144044" y="3988329"/>
            <a:ext cx="1275556" cy="850371"/>
          </a:xfrm>
          <a:prstGeom prst="rect">
            <a:avLst/>
          </a:prstGeom>
        </p:spPr>
      </p:pic>
      <p:sp>
        <p:nvSpPr>
          <p:cNvPr id="12" name="文本占位符 5"/>
          <p:cNvSpPr txBox="1">
            <a:spLocks/>
          </p:cNvSpPr>
          <p:nvPr/>
        </p:nvSpPr>
        <p:spPr bwMode="auto">
          <a:xfrm>
            <a:off x="4604545" y="3810274"/>
            <a:ext cx="4611688" cy="168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sz="2000" i="1">
                <a:solidFill>
                  <a:schemeClr val="accent6">
                    <a:lumMod val="50000"/>
                  </a:schemeClr>
                </a:solidFill>
                <a:latin typeface="Cambria" panose="02040503050406030204" pitchFamily="18" charset="0"/>
                <a:ea typeface="+mn-ea"/>
                <a:cs typeface="+mn-cs"/>
                <a:sym typeface="Wingdings" panose="05000000000000000000" pitchFamily="2" charset="2"/>
              </a:defRPr>
            </a:lvl1pPr>
            <a:lvl2pPr marL="457200" indent="0" algn="l" rtl="0" eaLnBrk="0" fontAlgn="base" hangingPunct="0">
              <a:spcBef>
                <a:spcPct val="20000"/>
              </a:spcBef>
              <a:spcAft>
                <a:spcPct val="0"/>
              </a:spcAft>
              <a:buFont typeface="Arial" pitchFamily="34" charset="0"/>
              <a:buNone/>
              <a:defRPr sz="1800">
                <a:solidFill>
                  <a:schemeClr val="tx1"/>
                </a:solidFill>
                <a:latin typeface="+mn-lt"/>
              </a:defRPr>
            </a:lvl2pPr>
            <a:lvl3pPr marL="914400" indent="0" algn="l" rtl="0" eaLnBrk="0" fontAlgn="base" hangingPunct="0">
              <a:spcBef>
                <a:spcPct val="20000"/>
              </a:spcBef>
              <a:spcAft>
                <a:spcPct val="0"/>
              </a:spcAft>
              <a:buSzPct val="90000"/>
              <a:buNone/>
              <a:defRPr sz="1800">
                <a:solidFill>
                  <a:schemeClr val="tx1"/>
                </a:solidFill>
                <a:latin typeface="+mn-lt"/>
              </a:defRPr>
            </a:lvl3pPr>
            <a:lvl4pPr marL="1371600" indent="0" algn="l" rtl="0" eaLnBrk="0" fontAlgn="base" hangingPunct="0">
              <a:spcBef>
                <a:spcPct val="20000"/>
              </a:spcBef>
              <a:spcAft>
                <a:spcPct val="0"/>
              </a:spcAft>
              <a:buNone/>
              <a:defRPr sz="1800">
                <a:solidFill>
                  <a:schemeClr val="tx1"/>
                </a:solidFill>
                <a:latin typeface="+mn-lt"/>
              </a:defRPr>
            </a:lvl4pPr>
            <a:lvl5pPr marL="1828800" indent="0" algn="l" rtl="0" eaLnBrk="0" fontAlgn="base" hangingPunct="0">
              <a:spcBef>
                <a:spcPct val="20000"/>
              </a:spcBef>
              <a:spcAft>
                <a:spcPct val="0"/>
              </a:spcAft>
              <a:buNone/>
              <a:defRPr sz="18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kumimoji="1" lang="en-US" altLang="zh-CN" sz="2800" kern="0" dirty="0" err="1"/>
              <a:t>Karan</a:t>
            </a:r>
            <a:r>
              <a:rPr kumimoji="1" lang="en-US" altLang="zh-CN" sz="2800" kern="0" dirty="0" err="1">
                <a:sym typeface="Wingdings"/>
              </a:rPr>
              <a:t>Daug</a:t>
            </a:r>
            <a:r>
              <a:rPr kumimoji="1" lang="en-US" altLang="zh-CN" sz="2800" kern="0" dirty="0">
                <a:sym typeface="Wingdings"/>
              </a:rPr>
              <a:t> 100$</a:t>
            </a:r>
          </a:p>
          <a:p>
            <a:r>
              <a:rPr kumimoji="1" lang="en-US" altLang="zh-CN" sz="2800" kern="0" dirty="0" err="1">
                <a:sym typeface="Wingdings"/>
              </a:rPr>
              <a:t>DaugKaran</a:t>
            </a:r>
            <a:r>
              <a:rPr kumimoji="1" lang="en-US" altLang="zh-CN" sz="2800" kern="0" dirty="0">
                <a:sym typeface="Wingdings"/>
              </a:rPr>
              <a:t>  Mow her lawn</a:t>
            </a:r>
          </a:p>
          <a:p>
            <a:r>
              <a:rPr kumimoji="1" lang="en-US" altLang="zh-CN" sz="2800" kern="0" dirty="0">
                <a:sym typeface="Wingdings"/>
              </a:rPr>
              <a:t>Karan</a:t>
            </a:r>
            <a:r>
              <a:rPr kumimoji="1" lang="en-GB" altLang="zh-CN" sz="2800" kern="0" dirty="0"/>
              <a:t>’s expenditure</a:t>
            </a:r>
          </a:p>
          <a:p>
            <a:r>
              <a:rPr kumimoji="1" lang="en-GB" altLang="zh-CN" sz="2800" kern="0" dirty="0">
                <a:sym typeface="Wingdings"/>
              </a:rPr>
              <a:t>= </a:t>
            </a:r>
            <a:r>
              <a:rPr kumimoji="1" lang="en-GB" altLang="zh-CN" sz="2800" kern="0" dirty="0" err="1">
                <a:sym typeface="Wingdings"/>
              </a:rPr>
              <a:t>Daug’s</a:t>
            </a:r>
            <a:r>
              <a:rPr kumimoji="1" lang="en-GB" altLang="zh-CN" sz="2800" kern="0" dirty="0">
                <a:sym typeface="Wingdings"/>
              </a:rPr>
              <a:t> income</a:t>
            </a:r>
            <a:endParaRPr kumimoji="1" lang="en-US" altLang="zh-CN" sz="2800" kern="0" dirty="0">
              <a:sym typeface="Wingdings"/>
            </a:endParaRPr>
          </a:p>
        </p:txBody>
      </p:sp>
    </p:spTree>
    <p:extLst>
      <p:ext uri="{BB962C8B-B14F-4D97-AF65-F5344CB8AC3E}">
        <p14:creationId xmlns:p14="http://schemas.microsoft.com/office/powerpoint/2010/main" val="5121424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11354 -0.32685 C -0.14844 -0.19051 -0.18333 -0.05417 -0.19826 0.00254 C -0.21337 0.05926 -0.20295 0.01065 -0.20382 0.01366 C -0.20486 0.01667 -0.20382 0.02106 -0.20382 0.02106 " pathEditMode="relative" ptsTypes="AAAA">
                                      <p:cBhvr>
                                        <p:cTn id="3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Circular-Flow Diagram</a:t>
            </a:r>
            <a:br>
              <a:rPr lang="en-US" sz="3200" dirty="0"/>
            </a:br>
            <a:r>
              <a:rPr lang="zh-CN" altLang="en-US" sz="3200" dirty="0"/>
              <a:t>循环流量图</a:t>
            </a:r>
            <a:endParaRPr lang="en-US" sz="3200" dirty="0"/>
          </a:p>
        </p:txBody>
      </p:sp>
      <p:sp>
        <p:nvSpPr>
          <p:cNvPr id="3" name="Content Placeholder 2"/>
          <p:cNvSpPr>
            <a:spLocks noGrp="1"/>
          </p:cNvSpPr>
          <p:nvPr>
            <p:ph idx="1"/>
          </p:nvPr>
        </p:nvSpPr>
        <p:spPr/>
        <p:txBody>
          <a:bodyPr/>
          <a:lstStyle/>
          <a:p>
            <a:r>
              <a:rPr lang="en-US" dirty="0"/>
              <a:t>The Circular-Flow Diagram(page5)</a:t>
            </a:r>
          </a:p>
          <a:p>
            <a:pPr lvl="1"/>
            <a:r>
              <a:rPr lang="en-US" dirty="0"/>
              <a:t>Simple depiction of the macroeconomy</a:t>
            </a:r>
          </a:p>
          <a:p>
            <a:pPr lvl="1"/>
            <a:r>
              <a:rPr lang="en-US" dirty="0"/>
              <a:t>Illustrates GDP as </a:t>
            </a:r>
            <a:r>
              <a:rPr lang="en-US" dirty="0">
                <a:highlight>
                  <a:srgbClr val="FFCCFF"/>
                </a:highlight>
              </a:rPr>
              <a:t>spending,</a:t>
            </a:r>
            <a:r>
              <a:rPr lang="en-US" dirty="0"/>
              <a:t> </a:t>
            </a:r>
            <a:r>
              <a:rPr lang="en-US" dirty="0">
                <a:highlight>
                  <a:srgbClr val="FFCCFF"/>
                </a:highlight>
              </a:rPr>
              <a:t>revenue</a:t>
            </a:r>
            <a:r>
              <a:rPr lang="en-US" dirty="0"/>
              <a:t>, </a:t>
            </a:r>
            <a:br>
              <a:rPr lang="en-US" dirty="0"/>
            </a:br>
            <a:r>
              <a:rPr lang="en-US" dirty="0">
                <a:highlight>
                  <a:srgbClr val="FFCCFF"/>
                </a:highlight>
              </a:rPr>
              <a:t>factor payments</a:t>
            </a:r>
            <a:r>
              <a:rPr lang="en-US" dirty="0"/>
              <a:t>, and </a:t>
            </a:r>
            <a:r>
              <a:rPr lang="en-US" dirty="0">
                <a:highlight>
                  <a:srgbClr val="FFCCFF"/>
                </a:highlight>
              </a:rPr>
              <a:t>income</a:t>
            </a:r>
          </a:p>
          <a:p>
            <a:r>
              <a:rPr lang="en-US" dirty="0"/>
              <a:t>Preliminaries:</a:t>
            </a:r>
          </a:p>
          <a:p>
            <a:pPr lvl="1"/>
            <a:r>
              <a:rPr lang="en-US" dirty="0">
                <a:highlight>
                  <a:srgbClr val="FFCCFF"/>
                </a:highlight>
              </a:rPr>
              <a:t>Factors of production </a:t>
            </a:r>
            <a:r>
              <a:rPr lang="en-US" dirty="0"/>
              <a:t>are inputs like labor, land, capital, and natural resources.  </a:t>
            </a:r>
          </a:p>
          <a:p>
            <a:pPr lvl="1"/>
            <a:r>
              <a:rPr lang="en-US" dirty="0">
                <a:highlight>
                  <a:srgbClr val="FFCCFF"/>
                </a:highlight>
              </a:rPr>
              <a:t>Factor payments </a:t>
            </a:r>
            <a:r>
              <a:rPr lang="en-US" dirty="0"/>
              <a:t>are payments to the factors of production (e.g., </a:t>
            </a:r>
            <a:r>
              <a:rPr lang="en-US" dirty="0">
                <a:highlight>
                  <a:srgbClr val="FFCCFF"/>
                </a:highlight>
              </a:rPr>
              <a:t>wages, rent</a:t>
            </a:r>
            <a:r>
              <a:rPr lang="en-US" dirty="0"/>
              <a:t>).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cxnSp>
        <p:nvCxnSpPr>
          <p:cNvPr id="7" name="直接箭头连接符 6">
            <a:extLst>
              <a:ext uri="{FF2B5EF4-FFF2-40B4-BE49-F238E27FC236}">
                <a16:creationId xmlns:a16="http://schemas.microsoft.com/office/drawing/2014/main" id="{1F2E0186-35D0-459A-83C2-A81A6A6A1E25}"/>
              </a:ext>
            </a:extLst>
          </p:cNvPr>
          <p:cNvCxnSpPr/>
          <p:nvPr/>
        </p:nvCxnSpPr>
        <p:spPr bwMode="auto">
          <a:xfrm flipV="1">
            <a:off x="6553200" y="4495800"/>
            <a:ext cx="1219200" cy="1066800"/>
          </a:xfrm>
          <a:prstGeom prst="straightConnector1">
            <a:avLst/>
          </a:prstGeom>
          <a:noFill/>
          <a:ln w="9525" cap="flat" cmpd="sng" algn="ctr">
            <a:solidFill>
              <a:schemeClr val="tx1"/>
            </a:solidFill>
            <a:prstDash val="solid"/>
            <a:round/>
            <a:headEnd type="none" w="med" len="med"/>
            <a:tailEnd type="triangle"/>
          </a:ln>
          <a:effectLst/>
        </p:spPr>
      </p:cxnSp>
      <p:cxnSp>
        <p:nvCxnSpPr>
          <p:cNvPr id="9" name="直接箭头连接符 8">
            <a:extLst>
              <a:ext uri="{FF2B5EF4-FFF2-40B4-BE49-F238E27FC236}">
                <a16:creationId xmlns:a16="http://schemas.microsoft.com/office/drawing/2014/main" id="{6E6C639C-4FDC-4981-A2F2-8F3DAA7FEBF6}"/>
              </a:ext>
            </a:extLst>
          </p:cNvPr>
          <p:cNvCxnSpPr>
            <a:cxnSpLocks/>
          </p:cNvCxnSpPr>
          <p:nvPr/>
        </p:nvCxnSpPr>
        <p:spPr bwMode="auto">
          <a:xfrm flipH="1" flipV="1">
            <a:off x="1676400" y="4876800"/>
            <a:ext cx="6019800" cy="68580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22375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26717</TotalTime>
  <Words>9034</Words>
  <Application>Microsoft Office PowerPoint</Application>
  <PresentationFormat>全屏显示(4:3)</PresentationFormat>
  <Paragraphs>780</Paragraphs>
  <Slides>58</Slides>
  <Notes>40</Notes>
  <HiddenSlides>0</HiddenSlides>
  <MMClips>0</MMClips>
  <ScaleCrop>false</ScaleCrop>
  <HeadingPairs>
    <vt:vector size="6" baseType="variant">
      <vt:variant>
        <vt:lpstr>已用的字体</vt:lpstr>
      </vt:variant>
      <vt:variant>
        <vt:i4>8</vt:i4>
      </vt:variant>
      <vt:variant>
        <vt:lpstr>主题</vt:lpstr>
      </vt:variant>
      <vt:variant>
        <vt:i4>9</vt:i4>
      </vt:variant>
      <vt:variant>
        <vt:lpstr>幻灯片标题</vt:lpstr>
      </vt:variant>
      <vt:variant>
        <vt:i4>58</vt:i4>
      </vt:variant>
    </vt:vector>
  </HeadingPairs>
  <TitlesOfParts>
    <vt:vector size="75" baseType="lpstr">
      <vt:lpstr>Sabon-Bold</vt:lpstr>
      <vt:lpstr>Arial</vt:lpstr>
      <vt:lpstr>Arial Narrow</vt:lpstr>
      <vt:lpstr>Calibri</vt:lpstr>
      <vt:lpstr>Cambria</vt:lpstr>
      <vt:lpstr>Cambria Math</vt:lpstr>
      <vt:lpstr>Times New Roman</vt:lpstr>
      <vt:lpstr>Wingdings</vt:lpstr>
      <vt:lpstr>Chapter title</vt:lpstr>
      <vt:lpstr>Intro / Summary</vt:lpstr>
      <vt:lpstr>Chapter content</vt:lpstr>
      <vt:lpstr>Figure</vt:lpstr>
      <vt:lpstr>Table</vt:lpstr>
      <vt:lpstr>ActiveLearning</vt:lpstr>
      <vt:lpstr>Case study</vt:lpstr>
      <vt:lpstr>Ask Experts</vt:lpstr>
      <vt:lpstr>Appendix</vt:lpstr>
      <vt:lpstr>PowerPoint 演示文稿</vt:lpstr>
      <vt:lpstr>Look for the answers to these questions:</vt:lpstr>
      <vt:lpstr>Economics </vt:lpstr>
      <vt:lpstr>Macro Economic News</vt:lpstr>
      <vt:lpstr>1934年南开指数</vt:lpstr>
      <vt:lpstr>Why do we care about GDP?</vt:lpstr>
      <vt:lpstr>Income and Expenditure</vt:lpstr>
      <vt:lpstr>A case of “income=expenditure”</vt:lpstr>
      <vt:lpstr>The Circular-Flow Diagram 循环流量图</vt:lpstr>
      <vt:lpstr>The Circular-Flow Diagram</vt:lpstr>
      <vt:lpstr>The Circular-Flow Diagram</vt:lpstr>
      <vt:lpstr>GDP Measures the flow</vt:lpstr>
      <vt:lpstr>What This Diagram Omits</vt:lpstr>
      <vt:lpstr>Gross Domestic Product (GDP) Is… 国内生产总值</vt:lpstr>
      <vt:lpstr>Gross Domestic Product (GDP) Is…</vt:lpstr>
      <vt:lpstr>Rental House vs Owner-occupied </vt:lpstr>
      <vt:lpstr>Case Study</vt:lpstr>
      <vt:lpstr>Materials Used for Building is in GDP</vt:lpstr>
      <vt:lpstr>Gross Domestic Product (GDP) Is…</vt:lpstr>
      <vt:lpstr>Exception: inventory存货</vt:lpstr>
      <vt:lpstr>Intermediate vs Final</vt:lpstr>
      <vt:lpstr>Gross Domestic Product (GDP) Is…</vt:lpstr>
      <vt:lpstr>Gross Domestic Product (GDP) Is…</vt:lpstr>
      <vt:lpstr>Gross Domestic Product (GDP) Is…</vt:lpstr>
      <vt:lpstr>Gross Domestic Product (GDP) Is…</vt:lpstr>
      <vt:lpstr>Exercises</vt:lpstr>
      <vt:lpstr>The Components of GDP</vt:lpstr>
      <vt:lpstr>The Components of GDP</vt:lpstr>
      <vt:lpstr>Consumption (C)</vt:lpstr>
      <vt:lpstr>Exception: Buying New House</vt:lpstr>
      <vt:lpstr>Investment (I)</vt:lpstr>
      <vt:lpstr>A Case of Inventory Accumulation 存货积累</vt:lpstr>
      <vt:lpstr>Government Purchases (G)</vt:lpstr>
      <vt:lpstr>Net Exports (NX)</vt:lpstr>
      <vt:lpstr>U.S. GDP and Its Components, 2015</vt:lpstr>
      <vt:lpstr>2015年中美GDP三大需求支出占比</vt:lpstr>
      <vt:lpstr>Active Learning 1  GDP and its components</vt:lpstr>
      <vt:lpstr>Purpose of Real GDP</vt:lpstr>
      <vt:lpstr>Real versus Nominal GDP</vt:lpstr>
      <vt:lpstr>EXAMPLE:</vt:lpstr>
      <vt:lpstr>EXAMPLE:</vt:lpstr>
      <vt:lpstr>EXAMPLE:</vt:lpstr>
      <vt:lpstr>EXAMPLE:</vt:lpstr>
      <vt:lpstr>Nominal and Real GDP in the U.S., 1965–2015</vt:lpstr>
      <vt:lpstr>The GDP Deflator GDP平减指数</vt:lpstr>
      <vt:lpstr>EXAMPLE:</vt:lpstr>
      <vt:lpstr>EXAMPLE:</vt:lpstr>
      <vt:lpstr>Active Learning 2  Computing GDP</vt:lpstr>
      <vt:lpstr>Is GDP a good measure of Economic Well-Being?</vt:lpstr>
      <vt:lpstr>Senator Robert Kennedy, 1968 Gross Domestic Product…</vt:lpstr>
      <vt:lpstr>Mankiw’s Correction</vt:lpstr>
      <vt:lpstr>GDP Does Not Value:</vt:lpstr>
      <vt:lpstr>Then Why Do We Care About GDP?</vt:lpstr>
      <vt:lpstr>GDP and Life Expectancy in 12 countries</vt:lpstr>
      <vt:lpstr>GDP and Average Schooling in 12 countries</vt:lpstr>
      <vt:lpstr>GDP and Overall Life Satisfaction (0 to 10 scale) in 12 countries</vt:lpstr>
      <vt:lpstr>Summary </vt:lpstr>
      <vt:lpstr>Exercises</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Lily13817776083@163.com</cp:lastModifiedBy>
  <cp:revision>1051</cp:revision>
  <dcterms:created xsi:type="dcterms:W3CDTF">2016-03-16T19:41:09Z</dcterms:created>
  <dcterms:modified xsi:type="dcterms:W3CDTF">2022-11-09T07:39:28Z</dcterms:modified>
</cp:coreProperties>
</file>